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62" r:id="rId6"/>
    <p:sldId id="267" r:id="rId7"/>
    <p:sldId id="263" r:id="rId8"/>
    <p:sldId id="260" r:id="rId9"/>
    <p:sldId id="259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81A"/>
    <a:srgbClr val="333399"/>
    <a:srgbClr val="FFFFFF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4"/>
    <p:restoredTop sz="81949" autoAdjust="0"/>
  </p:normalViewPr>
  <p:slideViewPr>
    <p:cSldViewPr snapToGrid="0" snapToObjects="1">
      <p:cViewPr varScale="1">
        <p:scale>
          <a:sx n="69" d="100"/>
          <a:sy n="69" d="100"/>
        </p:scale>
        <p:origin x="-128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917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A21D2-FF0B-4938-99A8-1711198C50FB}" type="datetimeFigureOut">
              <a:rPr lang="en-GB" smtClean="0"/>
              <a:t>20/09/2019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77B0-A1CC-4354-969D-2D5F07A5C8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Has been around since 2004 and is a whole system approach to change – campaigning, PH messaging, training for wider children’s workforce.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2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Going to talk today</a:t>
            </a:r>
            <a:r>
              <a:rPr lang="en-GB" baseline="0" dirty="0" smtClean="0"/>
              <a:t> about how we are tackling both sides of HL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53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Ranked 13</a:t>
            </a:r>
            <a:r>
              <a:rPr lang="en-US" baseline="30000" dirty="0" smtClean="0"/>
              <a:t>th</a:t>
            </a:r>
            <a:r>
              <a:rPr lang="en-US" dirty="0" smtClean="0"/>
              <a:t> of local authority districts with the highest proportion of their </a:t>
            </a:r>
            <a:r>
              <a:rPr lang="en-US" dirty="0" err="1" smtClean="0"/>
              <a:t>neighbourhoods</a:t>
            </a:r>
            <a:r>
              <a:rPr lang="en-US" dirty="0" smtClean="0"/>
              <a:t> in the most deprived 10 per cent of </a:t>
            </a:r>
            <a:r>
              <a:rPr lang="en-US" dirty="0" err="1" smtClean="0"/>
              <a:t>neighbourhoods</a:t>
            </a:r>
            <a:r>
              <a:rPr lang="en-US" dirty="0" smtClean="0"/>
              <a:t> nationally on the Index of Multiple Deprivation 2015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2015, the percentage of students in Stoke-on-Trent achieving five GCSEs grade A*-C including English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48%, compared to 57% of pupils nationally. This figure drops to just 31% of disadvantaged students in Stoke.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6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huge amount of research demonstrating that young children’s language capabilities predict their literacy skills (National Literacy Trust, 2019,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Unlocks Reading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We know that these skills are crucial to children’s life chances as they will in turn impact on an individual’s Health Literacy. </a:t>
            </a:r>
          </a:p>
          <a:p>
            <a:endParaRPr lang="en-GB" dirty="0" smtClean="0"/>
          </a:p>
          <a:p>
            <a:r>
              <a:rPr lang="en-GB" dirty="0" err="1" smtClean="0"/>
              <a:t>Biemiller</a:t>
            </a:r>
            <a:r>
              <a:rPr lang="en-GB" dirty="0" smtClean="0"/>
              <a:t>, 2003 - Vocab at age 5 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 et al 1989, Hart &amp;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2003 - 30 million word gap by age 4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58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5350" lvl="1" indent="-511175">
              <a:buFont typeface="Arial" pitchFamily="34" charset="0"/>
              <a:buChar char="•"/>
              <a:defRPr/>
            </a:pPr>
            <a:r>
              <a:rPr lang="en-GB" altLang="en-US" dirty="0" smtClean="0"/>
              <a:t>A vocabulary screen</a:t>
            </a:r>
          </a:p>
          <a:p>
            <a:pPr marL="895350" lvl="1" indent="-511175">
              <a:buFont typeface="Arial" pitchFamily="34" charset="0"/>
              <a:buChar char="•"/>
              <a:defRPr/>
            </a:pPr>
            <a:r>
              <a:rPr lang="en-GB" altLang="en-US" dirty="0" smtClean="0"/>
              <a:t>Activity sheets</a:t>
            </a:r>
          </a:p>
          <a:p>
            <a:pPr marL="895350" lvl="1" indent="-511175">
              <a:buFont typeface="Arial" pitchFamily="34" charset="0"/>
              <a:buChar char="•"/>
              <a:defRPr/>
            </a:pPr>
            <a:r>
              <a:rPr lang="en-GB" altLang="en-US" dirty="0" smtClean="0"/>
              <a:t>Topic related toys/games</a:t>
            </a:r>
          </a:p>
          <a:p>
            <a:pPr marL="895350" lvl="1" indent="-511175">
              <a:buFont typeface="Arial" pitchFamily="34" charset="0"/>
              <a:buChar char="•"/>
              <a:defRPr/>
            </a:pPr>
            <a:r>
              <a:rPr lang="en-GB" altLang="en-US" dirty="0" smtClean="0"/>
              <a:t>Books (fiction/non-fiction)</a:t>
            </a:r>
          </a:p>
          <a:p>
            <a:pPr marL="895350" lvl="1" indent="-511175">
              <a:buFont typeface="Arial" pitchFamily="34" charset="0"/>
              <a:buChar char="•"/>
              <a:defRPr/>
            </a:pPr>
            <a:r>
              <a:rPr lang="en-GB" altLang="en-US" dirty="0" smtClean="0"/>
              <a:t>Evaluation sheets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1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965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77B0-A1CC-4354-969D-2D5F07A5C8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69F29F-C0AA-A647-B255-E6EDE04DF767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3300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0F37964-19BC-F045-8A79-5D86542D7CB3}"/>
              </a:ext>
            </a:extLst>
          </p:cNvPr>
          <p:cNvSpPr/>
          <p:nvPr userDrawn="1"/>
        </p:nvSpPr>
        <p:spPr>
          <a:xfrm>
            <a:off x="0" y="1800227"/>
            <a:ext cx="12192000" cy="3457574"/>
          </a:xfrm>
          <a:prstGeom prst="rect">
            <a:avLst/>
          </a:prstGeom>
          <a:solidFill>
            <a:srgbClr val="FD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D1F79F-14FB-DD46-A63F-E233AD5D4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029" y="5863772"/>
            <a:ext cx="2209800" cy="700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49FE0C-0760-7C45-9D30-EF56ACFBA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8210425" y="1849382"/>
            <a:ext cx="5340367" cy="33592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2F9CE53F-F190-A94F-B4AD-E86F7BF29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1849381"/>
            <a:ext cx="10047515" cy="16605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mtClean="0">
                <a:solidFill>
                  <a:schemeClr val="bg1"/>
                </a:solidFill>
              </a:rPr>
              <a:t>Click to edit Master title style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11676D1D-739F-0D4A-8D9B-1F6B2DFCC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30" y="3602037"/>
            <a:ext cx="10047514" cy="1606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i="1" smtClean="0">
                <a:solidFill>
                  <a:schemeClr val="bg1"/>
                </a:solidFill>
              </a:rPr>
              <a:t>Click to edit Master subtitle style</a:t>
            </a:r>
            <a:endParaRPr lang="en-GB" i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1FEB89-60AD-5446-8F41-66BF192037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9528" y="0"/>
            <a:ext cx="3182470" cy="1800227"/>
          </a:xfrm>
          <a:prstGeom prst="rect">
            <a:avLst/>
          </a:prstGeom>
        </p:spPr>
      </p:pic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xmlns="" id="{F74924CD-5FB1-F646-A7E4-5A0B0710DE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39656" y="6251773"/>
            <a:ext cx="604800" cy="60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CF5673-C2FF-3F44-BA8A-74D303C25C0D}"/>
              </a:ext>
            </a:extLst>
          </p:cNvPr>
          <p:cNvSpPr txBox="1"/>
          <p:nvPr userDrawn="1"/>
        </p:nvSpPr>
        <p:spPr>
          <a:xfrm>
            <a:off x="10748034" y="6367047"/>
            <a:ext cx="132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@mpftnhs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3C3503-29DA-6042-BF1A-B62AB75B85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30544" y="5612369"/>
            <a:ext cx="392874" cy="392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74B0FA-418E-4648-BD14-8667A31150A8}"/>
              </a:ext>
            </a:extLst>
          </p:cNvPr>
          <p:cNvSpPr txBox="1"/>
          <p:nvPr userDrawn="1"/>
        </p:nvSpPr>
        <p:spPr>
          <a:xfrm>
            <a:off x="10738799" y="5612369"/>
            <a:ext cx="132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mpftnhs</a:t>
            </a:r>
          </a:p>
        </p:txBody>
      </p:sp>
    </p:spTree>
    <p:extLst>
      <p:ext uri="{BB962C8B-B14F-4D97-AF65-F5344CB8AC3E}">
        <p14:creationId xmlns:p14="http://schemas.microsoft.com/office/powerpoint/2010/main" val="21497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5E982-A629-FC42-9F6C-6212F763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1F9C6-557F-DC49-94D3-2E17B3770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5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BFD3A85-52BE-5D47-9FAB-F8E8BAB7D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993CF7-3904-EC49-B42E-E886C4378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4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9627B-D72A-B046-A8EF-CDF96981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422267-1F4A-294C-B164-5BCD56860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691116" y="365124"/>
            <a:ext cx="147084" cy="132556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8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8C5C4-7350-0848-91E7-7C3A1A82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3ADEDB-AB59-E34D-9C49-E0D65793C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80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57068-B16A-9246-AE29-9FE61E85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E3FBA-0B38-A84B-829F-C6D9607E8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E5A803-FDAF-3746-AC6D-17C6F1E6D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6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EE4007-6D48-FA4C-9112-15CEB8BAE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CA1614-0B59-214A-8896-0C8EC6A11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9F5504-5CF5-8747-8486-86D5A232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DE4D6A-D3C7-5644-8571-C693574EF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B4E471-FB8C-864F-8790-C207466F7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461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3E081-2FAC-D74A-B803-E76E6CA5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7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3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B930F-32A6-EC41-AEBC-030DC998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E3947-6F6E-4C41-8CC6-B1ED0CEAF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D46BE9-D039-2E44-86E0-08A72990E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1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3F13C-2E1D-CF47-8EA3-9A0981868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C13568-497E-B640-8D20-85E8C1056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5E8EAE-C3A1-EA4C-B2D7-76AB35418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67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DEA856B-308A-274E-998C-0756C1E16C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7726" y="1"/>
            <a:ext cx="2344272" cy="132608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363AF42-E8A8-2C43-BC6A-9F97669F7773}"/>
              </a:ext>
            </a:extLst>
          </p:cNvPr>
          <p:cNvSpPr/>
          <p:nvPr/>
        </p:nvSpPr>
        <p:spPr>
          <a:xfrm>
            <a:off x="0" y="6254948"/>
            <a:ext cx="12192000" cy="603051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E12B444-6AFE-EB40-8C2B-D4AE70339F5A}"/>
              </a:ext>
            </a:extLst>
          </p:cNvPr>
          <p:cNvSpPr/>
          <p:nvPr/>
        </p:nvSpPr>
        <p:spPr>
          <a:xfrm>
            <a:off x="0" y="6254949"/>
            <a:ext cx="838200" cy="60305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540622B-59BF-2641-8750-F155CF0E13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875" y="6338685"/>
            <a:ext cx="735229" cy="46097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D80CE2B-A5C4-F345-8942-4C5B0B7983EF}"/>
              </a:ext>
            </a:extLst>
          </p:cNvPr>
          <p:cNvSpPr txBox="1"/>
          <p:nvPr/>
        </p:nvSpPr>
        <p:spPr>
          <a:xfrm>
            <a:off x="838200" y="6382922"/>
            <a:ext cx="2032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www.mpft.nhs.uk</a:t>
            </a:r>
          </a:p>
        </p:txBody>
      </p:sp>
      <p:pic>
        <p:nvPicPr>
          <p:cNvPr id="28" name="Content Placeholder 8">
            <a:extLst>
              <a:ext uri="{FF2B5EF4-FFF2-40B4-BE49-F238E27FC236}">
                <a16:creationId xmlns:a16="http://schemas.microsoft.com/office/drawing/2014/main" xmlns="" id="{00C4B1F1-86BA-ED48-870C-FBA528806A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70566" y="6291893"/>
            <a:ext cx="606142" cy="6061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EE79A85-8BDE-AC47-A4AD-7C9ABF49961E}"/>
              </a:ext>
            </a:extLst>
          </p:cNvPr>
          <p:cNvSpPr txBox="1"/>
          <p:nvPr/>
        </p:nvSpPr>
        <p:spPr>
          <a:xfrm>
            <a:off x="10868108" y="6370223"/>
            <a:ext cx="132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@mpftnhs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A3F7A7-B231-9640-BCA1-ADD51881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9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328064-E581-CF42-B828-6E2573296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EBA28A-17EC-0847-A4F7-300F271A22A2}"/>
              </a:ext>
            </a:extLst>
          </p:cNvPr>
          <p:cNvSpPr txBox="1"/>
          <p:nvPr/>
        </p:nvSpPr>
        <p:spPr>
          <a:xfrm>
            <a:off x="3411681" y="6382922"/>
            <a:ext cx="5368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Together we are making life better for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197902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microsoft.com/office/2007/relationships/hdphoto" Target="../media/hdphoto4.wdp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1DCCC-2A1F-BF49-8C31-BED89738F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Children’s Speech and Language Therapy: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Our Health Literacy Journey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922B8E-7FA7-2248-B20E-3B69DE253A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Victoria Bailey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Specialist Speech and Language Therapist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Becoming health literacy friendly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Appointed a Health Literacy lead for department</a:t>
            </a:r>
            <a:endParaRPr lang="en-GB" dirty="0"/>
          </a:p>
          <a:p>
            <a:r>
              <a:rPr lang="en-GB" dirty="0" smtClean="0"/>
              <a:t>Formed a working group – Health Literacy lead and two SLTs</a:t>
            </a:r>
          </a:p>
          <a:p>
            <a:r>
              <a:rPr lang="en-GB" dirty="0" smtClean="0"/>
              <a:t>All members of working group attended Health Literacy Awareness training</a:t>
            </a:r>
          </a:p>
          <a:p>
            <a:r>
              <a:rPr lang="en-GB" dirty="0" smtClean="0"/>
              <a:t>Health Literacy lead attends HL seminars and events</a:t>
            </a:r>
          </a:p>
          <a:p>
            <a:r>
              <a:rPr lang="en-GB" dirty="0" smtClean="0"/>
              <a:t>Drip feed Health Literacy messages and mini training at team meetings and Quality Days – keeping HL on the agenda</a:t>
            </a:r>
            <a:endParaRPr lang="en-GB" dirty="0"/>
          </a:p>
          <a:p>
            <a:r>
              <a:rPr lang="en-GB" dirty="0" smtClean="0"/>
              <a:t>Working group have formulated a Health Literacy Action Plan for the SLT department using HL Audit as a starting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Literacy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Introducing Teach Back</a:t>
            </a:r>
          </a:p>
          <a:p>
            <a:r>
              <a:rPr lang="en-GB" dirty="0" smtClean="0"/>
              <a:t>Review appointment letters sent to families</a:t>
            </a:r>
          </a:p>
          <a:p>
            <a:r>
              <a:rPr lang="en-GB" dirty="0" smtClean="0"/>
              <a:t>Audit leaflets and information and review readability</a:t>
            </a:r>
          </a:p>
          <a:p>
            <a:r>
              <a:rPr lang="en-GB" dirty="0" smtClean="0"/>
              <a:t>Review signage in clinics and encourage colleagues to look at this with fresh eyes</a:t>
            </a:r>
          </a:p>
          <a:p>
            <a:r>
              <a:rPr lang="en-GB" dirty="0" smtClean="0"/>
              <a:t>Staff training – key members of admin team, induction of new staff</a:t>
            </a:r>
          </a:p>
          <a:p>
            <a:r>
              <a:rPr lang="en-GB" dirty="0" smtClean="0"/>
              <a:t>Increase staff awareness of resources available to the public to improve their HL skills</a:t>
            </a:r>
          </a:p>
          <a:p>
            <a:r>
              <a:rPr lang="en-GB" dirty="0" smtClean="0"/>
              <a:t>Create a Health Literacy policy for our department</a:t>
            </a:r>
          </a:p>
        </p:txBody>
      </p:sp>
    </p:spTree>
    <p:extLst>
      <p:ext uri="{BB962C8B-B14F-4D97-AF65-F5344CB8AC3E}">
        <p14:creationId xmlns:p14="http://schemas.microsoft.com/office/powerpoint/2010/main" val="13464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Children’s SLT work with children and families in North Staffordshire and Stoke on Trent</a:t>
            </a:r>
          </a:p>
          <a:p>
            <a:r>
              <a:rPr lang="en-GB" dirty="0" smtClean="0"/>
              <a:t>Stoke Speaks Out: an multi-agency initiative </a:t>
            </a:r>
            <a:r>
              <a:rPr lang="en-US" dirty="0" smtClean="0"/>
              <a:t>developed </a:t>
            </a:r>
            <a:r>
              <a:rPr lang="en-US" dirty="0"/>
              <a:t>to tackle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high incidence of language delay identified in children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Stoke-on-Trent</a:t>
            </a:r>
          </a:p>
          <a:p>
            <a:r>
              <a:rPr lang="en-US" dirty="0" smtClean="0"/>
              <a:t>A whole system approach to change: campaigning, public health messaging, training for wider children’s workforce</a:t>
            </a:r>
          </a:p>
          <a:p>
            <a:r>
              <a:rPr lang="en-GB" dirty="0" smtClean="0"/>
              <a:t>Supports the specialist core SLT NHS service</a:t>
            </a:r>
          </a:p>
        </p:txBody>
      </p:sp>
    </p:spTree>
    <p:extLst>
      <p:ext uri="{BB962C8B-B14F-4D97-AF65-F5344CB8AC3E}">
        <p14:creationId xmlns:p14="http://schemas.microsoft.com/office/powerpoint/2010/main" val="27263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sides of the coin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Improving the Health Literacy of individuals</a:t>
            </a:r>
          </a:p>
          <a:p>
            <a:endParaRPr lang="en-GB" dirty="0"/>
          </a:p>
          <a:p>
            <a:r>
              <a:rPr lang="en-GB" dirty="0" smtClean="0"/>
              <a:t>Making our service more Health Literacy friendly</a:t>
            </a:r>
          </a:p>
        </p:txBody>
      </p:sp>
      <p:sp>
        <p:nvSpPr>
          <p:cNvPr id="4" name="AutoShape 2" descr="data:image/jpeg;base64,/9j/4AAQSkZJRgABAQAAAQABAAD/2wCEAAkGBxMTEhMTExMVFRUXFxsYGBgYFxgZGhkaGRoaHRgeGR0aHSgiGBomGxgYITEhJyorLi4uGCAzODMsNygtLisBCgoKDg0OGxAQGy0mICUtLS0vLS0tLS0tLS0tLS0tLS0tLS0tLS0tLy0tLS0tLS0tLS0tLS0tLS0tLS0tLS0tLf/AABEIAK8BIAMBIgACEQEDEQH/xAAcAAABBQEBAQAAAAAAAAAAAAAAAgMEBQcGAQj/xABFEAABAgMEBgcFBQYGAgMAAAABAhEAAyEEEjFBBSJRYXGBBhMykaGx8AdCUsHRI2JykuEUM1OCsrMVJEOi0vFj4lSTwv/EABkBAAMBAQEAAAAAAAAAAAAAAAABAgMEBf/EACgRAAICAgEDBAEFAQAAAAAAAAABAhEDMSESQVEEE2FxIhRCgZHBMv/aAAwDAQACEQMRAD8A3GCCCAAggggAIIIIACCCCAAggggAIIIIACCCCAAggggAIIIIACCCCAAggggAIIIIACCCCAAggggAIIIIACCCCAAggggAIIIIACCCCAAggggAIII5/TvS+zWYlKlX5g9xFSPxHBPnuhNpbGot8I6CPCYy23dNrbPcyUiTL+JgTzWvVHdHO2u/NrPtCl81TP6iE90ZPNHsdEfTSezZp+mrMii7RJSfvTEDzMMDpPYv/lyP/tR9YxoSJAaqv9o8nj1UqT97mr/1ifffg0/SrybfZtKSJn7udKX+FaVeRiXGCLsskmhV3BWW9omWObapIeRaVJA928Uj8qtUwLP5RL9K+zNvgjMLB7Q7TKITapIWPiTqK/4q8I7nQnSOz2ofZTAVZoVqrHI4jeHEaxnF6MJ4pR2W0EEEWZhBBBAAQQQQAEEEEABBA8VWlekEiQHWsDni2zNXJ4TklsqMXJ0i1jwlsYz23dPJiwTZpRuihWshCO8/URzFq6Sz1EFVqQN0pN5qfEQf6oyeZdkbx9M+7Nl/akfGnvEJ/bJfxp7xGHr0xi8+1K4LCf8A9GGlaWGS7UN/Wg+cT7svBf6aPk3iXPSrBSTwIMORhErSqsRPnDctIWPM+UW1i6XWpDMpKgPhLE/yqp4Q1m8oT9N4ZsMEcLon2hy1EJmpun8p8Sx7xwjsrFbpc0OhQVt2jiMRGkZqWjCeKUdkiCCCLMwggggAIIIIACGLbbESkFcxQSkYk+qndHlvtqJMtUyYq6lIcn6b4ybpDps2s9dOJl2ZKiJaB2ph2JGatqjQdwjOc+k1xYnP6LLTnS6daipFnPVSB2phN2n3le6DsFTvjkjaZUssgdYr41in8qD5q7ogz7bMnlKEpASDqSx2EZOT7yj8RqXpshWjpaWoxW4cnJ1AOlqEZPtIjmk2+WdsElxEcn6SUupJJ31YbhgnlAizXw5XjhxwLuci3e8M2iQWEwMUksGBHmBWh7oXZrSEoul8SXBahCc8uz6rC+ivskIsQcpLkgjs0NRhXAhTA84E2YFSEgdpgS/xAYcH7xDcqYU82wOyoqk7a8hCk2gpAADXXIxo7PXLs+e2DkdIe/w4OoXuylSicaIxbDF24oO2ES5a6FLsQo1+65amJYd7x4m1llBg5F3gCQS3d4mHrPahqpBYB2vYA3gQSdtCDQY74XI+LPEWtQcKG40DfQ7YEoS4XLVcUC4IJDHjijjUbxHk+cFzSAXlgKSnYEpSWO5yArnDVqkBCjdN0jJR1sBiB2S70O6ALO66NdPFIUJNtwwE1qjZfAxH3h+saJLmBQBSQQQ4ILgg4NGAyp70UHTsGI3o/wCOB3R1HRDpQbIpMqYq/Z11SqpuucRu2jKN4Za4kc2XAnzE1iCEy1ggEFwQ4IzEKjoOIIIIIACGbTaUy0lSiABDWktIIkoK1lgA/djyjJ+k3SI2glUwqTZ3ZCE0VNI8kjM4DeYynk6eFs3xYXPl6LrpB02XMvJszJQksqcrsJ4P2j6AMcJa9JaxUn7VecybX8qC7CvvPwEE09YkLnaqAHRKQKJG07zmcTiSKRFUlCwSlN26HxJptq8Ybds7KpVEEKMxTzVFTVqcMBRsBw2Q9dExxLlpSBvD7t/KsRVzw4ISBQA17TZ+US7EuWS0pEyZNVgkMANppUUB20fCACIhNWFTXCuEKVIN28C5D3k7OG3bBMsk8Er6iaAC/YUzbHbBs4trLYXvLKSklIcMRQ5qBAFcMdprmNhFWUqZpH/UP2YuoAhxU5ZBz5Q3a7MUqIowMS9HzEJQo3nXdNDQMK0LuXYD80D0JLkFA7QRgxyby5HjEvRumZshQMtRCh7pPeEn5eERZlpSEBkC8sF1PhTZtY5MK7hC1SQZYvsHwyLHDi9W3B8w6KNV6LdNJdo1JjImeB47PLhhHWx86BapZBBwwU9Rx+vHlp3QjpffaROOtglXgAd3l5bQyVwzly4VuP8AR3sEEEbnKEeEtHscp7QdMKlSRKl/vZxugDFjQtxwhSdKyoR6nRy3S3TYtcxQvEWWRVRHvl6ADNRNBzORjhNI25U1V8hgkMlAwQh2CR4OcyXiV0hnhN2zoLoldoj3puCzvCewOBOcMTJvVypYQkEkXlkjF2ujgKjjHI227Z3pJKlpCkpl0VLUoVCaCuNCsXmYlsiIQqeErvIum9eBSygEvTNtuG6F2w9StPV6pUgXnAcOXHBTXajY+cQA54eODmEkU2PmcpSgVF9mwZsBgOAhYVsoK+vKI2O9oeBPnhDFY/e9CPesAhoJyFeFYkIsC1XdVVXajOACTUtQAE8jCK5GQsM0eu/rvh//AAuYxJuhnoTXVSFFh+FSTzELGjWd5qG1jquokpagFHd6HAsdkFoKZHlWhSTTIvg4p88YbnTXJVtJOefH5xPGh01HWqoVDVQ6WCkgFzmoEqA2IO2Ff4TKcuuaRlqgH95dL0+DX7hC6kPpkVYnGJtltQYpX2FdpvdPxD5jMQsaNlMl1zHcXtWgF4gttISArm0ey9HSipQ6xYDBnTVyag4UArvgbQJSR3vs/wBPqQs2Scp/4ZywwG0HEfrGhxhd27KlqQpRmSmIdJGrUkPsS3iY1/ozpUWmzy5mZDK/EMY3wzvg5fU46/JFrCJ0wJBJwELjivaBpgpSJEvtrN0AbVfQH/dujSculWYY4dcqOX6XafE9a7xPUyzrXT21VupB2b+KtkcbbZi1ELmBrwdKRglIwAGQ88c4kW1PWEoll0SsD8aveI2ksW+6kREVarxIXUE5UI4eu+OZeTvdVQlU64pJBBBAcfIvmInrlAXpclKps1YqE64lpNKMMang4cuIckWNYVdE1QQlIMwsLySSWlpx1yBhkxJwaHp9uJHVp1UfCCS53/GrK8X3MME2NIjy9Eh2mkPjdQoP/MoOlI7+USjOb7NLIR8KAwVxJ7fEvFYok0DO+EWEkAgKJHB+zkOEJjikOyS1XO5ndPBqjhhDhmKBBfDWfDE1Y4u+ffFdNmp1VEElsAXrUMz74WtZLA5eEKirJtrlyphTeWqnwhLkNhVgniysM4jTrJJbVSobDeJPMEMfCEKngEZvtwAGJO3hEiVLBIOGfLfsMGg4ZVCZcISoBQBdi9dmw4Zb4spc9SrywtIo1XDFqnBjm1Q1BhFdpHWmKarFqfd1X7hEYHfF1aM+qmWdnlrIdKRdZqkB9rOamuWDwwpJQbySWyPy3jZEwEzEpCHupSymyAzVuauxyTDKVJAuqNS4OPI+R79sIdGrdAOkn7RL6tZ+0QMT7w+o9Zx1sYFoi3Ks85ExJYpVwGbvuI8zG7WG1Jmy0TE9lQcfTiMI6MUrVHFnx07XcfjJOkmlb9otNqd02cdXKz+0VqpI4ay/5Y07Tdr6qzzZnwoJ8KRh2m1XbPZ5ZxWVz1b3NxHglf5onK9IrAuHIo0th6MKlWpScDgc2Nd2LQSrEtTUYGjlw/DbjFrZ9DISoCYpVcCA41V3FvdLkBlF3q1MXjJtHSkyomTCovio41JL58YkSrDMUCQksMTWlHOGFA8WgtMuWkXQlCwRgQt9VV5wCwLkEOaXRnDU3SRJJFHDYljqhJ1d4ABqYVvsPpXc8TosJIvrFXAusXUFhKgDuJJfBknGJMqRKSapcpI7RYKZZd8wkoA3uYgGecHHKg7hQwhCvTmFyVwWv7VdwIFBeZDgkBaXqzA3nZmdId4aVadW6SpQ2EmgCbg7IHu05mIBVv8AVIWkj08FDskrtJd2HMAmm0lzDRnq+JX5jt7nhtRhIXRvXD9IKBsuNPN1co/eXm2Mqz98UruW+e79YudOD7KS2F5e/wD0bPFWuVVPZY1F6j1I1tgcHhAtCexioGYwz37+GMBPzzi3moltaSpQJKkqRgVG9eVTdUA5azxG0jLDSiE3VKQSoNnfUASMnTd2CCwor0rIUFDtAgioxGD+qxpHs10gETVSQdSYkLQHdny5O3F4zpQAz/2vF50XtNyZZ5maJvVnKi6p5Xr5h3TTJcepOJttqnhCFLOCQSeQjF9N6QK1z55NX6qXxU99Q4C9+YRpPTq39XZCR75AH9XyHfGS2u79ggkMBfU5ASTMcsf5UoD8Y0zO5UY+mjUWyskKmVCDhrNTLjicKQpUxCkLVMSm+AySLwJJwNKECpq+DZxJFmQRfSopDtUG7nQEFzgfdiParKTMEoKdylILN2gMtzxFo2ppEwG5LQgYBLq3rWAVE78E8ExHUkh7z0ybEnL1uiXaU3i6cySK1aEy5F4VFMWz3t40xiUy67DaEAsVDPmltuefCPFpF0GpL/lZ8jx5tDykAO9akAPlQ7awyLPzywI8jDEMSZgdsyCH2cNj/KFJRMZ01SDdds6P5w6mUb21QBYY81Nhjnth1EqYkAanec67q4wWFDEmaSQlSATFmk54xCnqFKAE0UcOW+JaS1cYllIgaXlAa22h45HjiOUVkpRrQR086z30qoWIOIIqM3Mc3M7ouDM8keSVJnlIYM7bqHdv3wXSoEk4AM5NRuiPJEWEiwBQKguoyuqLdwb5b4bpCVsSvWSDjkeOX0jS/ZVpO9JXJJcoN4PsOPLDvMZ0ZaaJDnaS2eFAS2RxfGL3oFbTKtqAXAmav5sPEjughKpIWSNxZ3ntGn3bDM+8Up7zGaW5CSQss6EiWCoMAEaoCSaA0K32lo0H2oB7KkbZqfnGV6bmKXaJz3lETFgUdgFkBtgFIeXmRGDiA5O0kK3QFPi9E1bCrtTdEKbaVGj0+EEAdwDc49lWdqqLDcAX3DKESwNnf6rEUja2NJUas54Q4QoNQ1wqIky0YqyGAyJbPw5kR4mTeqeNMe7L9ILChkEkPspj+kLEo3XKmHKPUIdyBxZ9u8eMJA4wAJIPxHdACRn3gQsgAOcDEmVJFwLKiASQAA51QCSXIYaye+AEIkWZS1oSMVEJGVcBEYnPcIsBarhdA1slEgnDEAUBbjuiDOW5fCgwybDyhIbLjTf7mT+JX9mzH0IrbHU/dFVPgBm23HKsWWnD9jKqe2r+xZm84r9GTWmMXZYKcSMRu9OQYF/yH7iZoiYAqcEAgmXM6sqqUkC+DuN1JD74hizpJF9V0vrfEbwJvA4EuObja8e2G09XNlzKEJJdsFDAiuRSSOUPW+zXEzEnW6opuKfGUq8QeGsk822QAQjOut1YAIum9mFJDONj5jdD1klTEoWvWuulT7SksOLXj3w9o2XqTJnV31IZgeyBrXlH4mNwNv3ER6kzCueJhJUJawQ6dW6tNABQAEMwoIA+TtfaLbHk2UAs6Sf6QPI98cTalJTOmY4FAYO9xkgNvCW5mOl6YlxYH/hA96i/yihRMuzJpqHKnIaj3y9SKYHHIQ5PuTBcV8/6yKmehd1JQwCqAKKUh8XJvOOYzwiOiYBOvVNVMTXEEA1zwiXJlS3YKUrIC6gY5llkhuHdEGdKJDiBD5LBKd9OB9CHwgUDNuZuDs9QRnEXRky8LpFR474mLSsBkofiUgAbq+miGaLlWRVDWFAzkc93hC5KFlysMDQJIYca47HMOykpJfFnFcttN/zgDUOezPiYdhQ0EJRkxJZ/lHir1GbGr+vTR4o38iMzsDFx3tC7WdV/mdtKwCGJklz6x+kP3moQW3ePlDEmaGqfXow+mY9Dz9esYbBEoTQoXGo38xBDF8gWwAilt1kUhjik4HB+IyOFIskyxeCkliO6JK0XqJ173aF0lJO4keIhJ0Nq0c9JGO/184eTPZhQgF2piMHjy0oCVqSk3gCwONAcjnxFCzwqx2e+9WIIyJxBxaow2GL+TJeBcu1qOqpNaFOQAY7McT6xl2CddnSVj3Znzf5wx+wLJ1lJAFBi+4NxYc48kF7p/wDKD4JJ8YXHYfPc1X2noJsRI91aT4xlGklK66Y51TMUrBndRNWxJjbultj62xz0DG4SOIr8oxCeCopWH1kpGGKgACBtqnxjTKvyMMD/AAGLQ4NW3Ng26EhRNMvKH1yCmimS2RNa7g5HNoTeSM1FtjJHfUtxjM3ocYMEjsip9b8fy7I9IvJVtJGOypI31unkYTLtAAIuUOOsCeVA0CFJJ7Jw+MbRtEIY9omQVTGAcMabXo3cSSdgMOBaEEJRdmLcaxqgHYge+fvGm7Ax4i0AIUlIN5VCSUkhIB1RTMlzsuiDR4IUF1ZBCtrtUcqY514QgQ3pFjNVV2YPtuhn3uz84c0im6US/gQkHiddXcVkfywiyIE2chGSlhJ3AqH6wWqbfWtZxUpRx2knwfDKGHcaV6yhlSPKH1ZQ0pT7hSnOAGWmmqyJOPbOX/gs8UsqYUqCgSGILgYNsi50qXkSvxn+xIimYejDWgeyVpUEKUzgA5jlzxAfPxh2RblEJDBTC6HdykLSsBnqxSW/EY9nSrwlkJcrRdYqALpF3VGJddee00iywTLcDsmqg+deA2b+ULsD2LmTVMkO7BqGrGuVfehaVaiykkXksp3HvCgfHB+UMompeqbqhUKfEjB8n4iLLRFnvzpUkDGYkFwHdJdYPf4QAdL7RpBQmwlsJak803T8/COXtCT1mrmolsAQ5d9zFucaR7TbBes0tX8NYB4LBT53YzdamCVGpSz7afN0+MXkVOjPDLqjZEkSUup1XSMKFuZELVRJESp1oAF0qUtsHJYHgmjbnERpygokg0NS9K5+LxBpod0QNVzheyzYBqbrxP8A1EyZLAOqTvAJ8N+FOMQdHrSSEqLZmLQsTq3g3dz/AO4l7LjojEFQqCmrDI4GrYjCPBJDV40J+rZYQ8UkvdN7N6d+TCkNWgMAGGTD0N0IbFsDhgwwyHIRXzV3yHdmwOA4PwePbcsg3UkuTkTXjsah57oQm0FrqwQfWP6RaRDYmdJyxhMujevRh295w2TSHYh9M5nb16+Ue2xalyjdvAXkpo9QxYKbkW55RHK2Bwqzvu9Ad8Ktk4dQCoupS2QNgSNZR31u8zCoL4IqlANXAtT6wtNpSXD0IYnY2EVywN8EhIcXnCdoYxdGd8lxJlJlAqMxKiRqhL4nMg18OeAL1gk3jJSPemKbkEj5GKeWsXixcB6gM+yOw6HWAqtVlR8CQtXFRv8ALVLcoVFXwbKpLgg5xiWnbEqQqdJBa5NegqqVMDDCt0EBwPijbo4L2l6L7FqALAdXObHq1Z8QWPECN80bVnJ6eVSryZeU+rseFObf7YfWhjdLOGGJY7DzDHnDJA3Z7Y5zsPEprXDh6pDiUHIF/wAMO2azXsCAAzkk09PE+zJoerYMKzDszZ8K8MsDimykhqXZ0o7YvGuqBgwzpT1kbwkLC0pUosSQ1z4bzZVxCTU5DPGCUgC91W8qWrxIfe1drYFjDUxilRQol1ByX1ixc1rRwP5sjEjEaLT9o7MUy1q5iUSD5GIoGWx8ol2I1nOQSJSw+IqyX3isQ24ZxRJ6r1SGlA78soV3YwU3eO2BAyw0if8ALy/xn+zIioIPoRdaQH+XlfjP9mz7IrUyHd8g54fLHvhrQnsYlKUlQUCQQQQdhBDGJM9ASQpg6wVGXXVBJauwiozY73j2ZYlMNpQVgbUs5O6mW47o80qm8oqyUAocCkFuWHKHYqaI5lA9lnABIAII25V250jufZxYFTLUqasP1SQH++R4lsY4vQo1lqKb4CCOaiABvcOOZja+h2iP2azpSr94rWWfvH00VBXIzyS6YN+SfpzR4n2ebJ+NJAOxWKTyUAeUYiEkhThjgRgQoUUN1QI3yMh9oWjDZrX1qQ0ue6t1/wB8c3vczGmWPcx9POn0s5+SpCQgqJcnENTwx30yhu03yHmBlAltpTmzlyMweMPdhRIYjEUBqA4ZwW45OYYkKWpTkgJSMG1XIZIL9p9qnoDsaOc7CGpL8HeLPRek1FpagN1Mdo8DEFcsOSkEpdnILA5iuMJKRDaTEm0+C9VMUWfVqQAWD4760hExbC9iRkFY8WMVFnst9YSGAOJxAGZPKLNbVADAMANgAYeEQ1RonZUIU67xzL8NkSbTXl47ojT0MfKFS1EiuMWZiOfKH71K98RrStgMt+Pow8mdcRfIdSiyAagMxJIzZwADt3MWBIkSlLcgAJDOVEJSHwclg8RtKzJYShCSFEOVKT2XUzAH3mu44a0RLZa1rAvrJY4ZDgkUHdES+X9eENIlyJmiJQXNAVUCqhg4GT7yQNzvD1pSlcwKe6lYvC6kMTkAlwE5HnHkyzypZCesV1gYkgC6kkOAARrcX5ZQ3Z7SuSdZIUxdJLM+0ON4NGI3NQ+g7UxzR1ivzRLNA5vHYhNVH8oeNU9m1ivGdaSGvqN0bE+6OQfvEcFoaxKUkCvW2ksN0oF1q3XiGG5O+Nr0NYBJkolgMwrx9U5RWNdUvozzS6YV5J0NWuzpmIVLWHSoEEbjDsEdJwmGdI9EKs04ylOyayz8ct37x9RsiILOzFQIfAZnh9cBvZo2TpV0fRbJVw0WmqF/CfoYyWfZ1omrkzUf5grN4rNGu9r7z1OLbjlyTh0s9DFlU18iNl8sHDITicuex34bIU7gX6ChTLSca4nwrvpmIYOLhlK+LEbyNvkN+IeRjRipnKyO/HE1FTSudDGRuhc0OxXQe7LSzn6DeeWDQnSIISm8hqlgGYC6ntbwK1+LlC5a8Sksc5igXrser4samlBSrNsa4LpWKnEdotjTCorwygGeWFNZlG+zWLr1o6mfc0Qj9c4n6P8A3oDnWvpD4upCgObqERGwZ88odk0ICvT7o8XluA97ee7GHjL9NCLlf0EOxUWds/cSsCyjTD/RkY+MV4LqdDOXBSTiC4YbXBG94n2wvIl097Y/+jI+kQrGgXw4NSwoHBNBQ7/rC7D7kmTOUZM4t9olKJWy7J1gphte6knIHfEEgqlsMUFqfCo+QUTX7wj2VaFylm8HLkKSfeCncHiDjF90U0AbSpSUElJJEyYQwCH7CRmosCTgA0V8EutssPZxoDrVCasfZS1OPvr27wMo1SGLFZESkJloASlIYAQ/HVCHSjgy5Ot/ARVdJtCptdnXJVQmqFfCsdk/I7iYtYIszTrkwBMtaFKkTUkTEG6UnHeB5g5vvhQWEuCCQRkWJffkGpzVtjTunnRP9qT10oNPQOHWJFbp+8MjyOLjMJayolKgQsFik0LjGhwVSojknDpZ6GLIpob/AGhyymQhi7JKlF2xwc0DE4MMYYmSwxWglSM6MRxGzf5PE6TMA91F7IqD+YUB+X6wxb580m6VAnCjnHIPUbGDRJbFWKclKFAKSFKNSVAaowFTtqcsNkPBiWSUq4LSo+BiNPs6SUoN1KmcqFEBIoSQc3BZsmJxhqTZwLxCkLDMbqhQYqopr1AcHhUNOiXOGRAHdDBlZR4lZVLUuWhTuGupWUjBwwFz4jgMojKthDX0lBZ8CKcDlwhpMG0Ktcl2iPpOYbyU5JQkd4vn+vwiW4NREHSJ+0P4UZ/cSPlDRMhgvUiren/WJdyWZZQgPNLEqLhmfVQOGeb4CghxekJiZCBLJSEk32oSSaE9zd0RLQC6JiQQVDLaMeRBHjDJFyZqFACaCNihQtswL13YxPstlRNWVkKRZ5SQFEnWViQgHNaiTwDmEyrOq0kKUbkqWkBcxVQnMgfEsvRI3PmY7jop0c/aTLXdVLs0vsIPaJzWv4lq8OADr4Q+Erei36B6FUpRtU1IBLBCWokDsgDIJAHPgY7uEypYSAkBgAwEKjqhHpVHBkn1uwgggiiAik6TdGpVsQytWYnsTBiNx2p3RdwQmr4Y02naMQ0roydZFCVaEkIAN1SAGmHEV+RwxbbGQCyQWJUAoJSXocLxGdRQ12BjTcrXZETUFExCVpOIUHEcHpv2dEX1WOYU3gxlqJYjFgr698c8sTWjsx+oT4ZxCy5rVQcJGQ/Vv1IYwu2zNWq3U4cU2LFNgFAwprZtCtI2SdZ6T5CkABhdAZShtXVw9aFqYPWGV2pC0FN8AkXilmSGIYOqpUxJersA+UYtHSnYizzyFJXiUqCuYr5gw5a5QStQpQqAxwenh5xDlLoagjdzbzibNnApQolnS35NX+m6ecAWMvw8fW6EKAOzxhZnJ29xEMm0h6A8z9IAsmzlPK4KG3+EgeSYglLks1MSaAUo5i90foO02kBMuQoIcErXqgm6lJd8Q6SabY7nQXQSTKZU49csVYhkA8M+Ji4wk9Gc8kY7OT0H0WmWxZmF0STdKlMxWoDWuA4AqKq7I1LR1glyZaZctISlOAHz2mJCUgUAYR7HTDGonFlyuf0EEEEWZBBBBAARyvTDoai1faS2lzx72S9y2/qxG/COqghNJ7HGTi7Rgtvs8ySvq7QgoWMyMd5btDePGI/V3NYJBfsqqQN6SCz8cI3TS2iJNpRcnSwsZHNJ2pIqDHAaV9ns6VeVZZl9JxQpnbYQdVfhHPLG1o7IZ1LZn1rDrUdppTIUSBuAAHKFWmWUSrpZyoPyckFsP9PuMWVrsSkG7PkTJStqRT8iseRAiHMsqVBhPSR8KgtJeu4pBxzzjM2oRJnKKQlaigJCbt0CorkCHc57XhnSYJViSwT4gP4vEuTJmJAAVKUBh9oj/lDdosMxRf7MFv4ksDxVjWGtg9FalV2oPoQ5aJ4UA6QCKUeuzPKsSRodWK50lI3zL2O6XeiZZtES1FgJ09v4abifzKenIQ20SlIp7LOWFAJF4mgSz3nybOLs6NUpaVWskqwTZ5YHWEZAt+6HHW3R1eh+iVpWGSlFlQcbj9YRvmKc9xbdHaaB6J2ezDVSCrNRqfHH1SGouWkTKcY7f8HNdHeiS5pRMtCUolI/dyU9lPI9pRzUXffloMqWEgJSGAhcEbwgonJkyuYQQQRZmEEEEABBBBAAQQQQAJWgEMQCDkYpbb0QsU0uqzoB2pdB/wBrReQQmk9jUmtHFzvZnYzgqcncFJI8UmGR7MLN/Fnd6P8AjHdQRPtx8F+7PycfZ/ZzY049Yvitv6QIvbB0essn93Ilg7Wc95cxZwQ1GK7CeST7g0EEEUQEEEEABBBBAAQQQQAEEEEABBBBAAibKSoMpIUNhAI8YqLV0Vsq8ZQB+7Tdwi6ghOKeyoylHTOVmdArKfi8PpvhCfZ9ZdhjrYIn24+C/fyeSgs3Q6yIwlg8QPkHi3s9hlo7KEjl8zEiCGoRWkTLJOW2EEEEUQEEEEABBBB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"/>
          <a:stretch/>
        </p:blipFill>
        <p:spPr bwMode="auto">
          <a:xfrm>
            <a:off x="8018937" y="3877937"/>
            <a:ext cx="4173064" cy="219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start of our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Health </a:t>
            </a:r>
            <a:r>
              <a:rPr lang="en-GB" dirty="0"/>
              <a:t>Literacy Awareness Training in 2015 </a:t>
            </a:r>
          </a:p>
          <a:p>
            <a:r>
              <a:rPr lang="en-GB" dirty="0" smtClean="0"/>
              <a:t>We learned that two </a:t>
            </a:r>
            <a:r>
              <a:rPr lang="en-GB" dirty="0"/>
              <a:t>major barriers to Health </a:t>
            </a:r>
            <a:r>
              <a:rPr lang="en-GB" dirty="0" smtClean="0"/>
              <a:t>Literacy are</a:t>
            </a:r>
            <a:endParaRPr lang="en-GB" dirty="0"/>
          </a:p>
          <a:p>
            <a:pPr lvl="2">
              <a:spcBef>
                <a:spcPts val="1200"/>
              </a:spcBef>
              <a:buClr>
                <a:srgbClr val="FDB81A"/>
              </a:buClr>
            </a:pPr>
            <a:r>
              <a:rPr lang="en-GB" sz="2600" dirty="0"/>
              <a:t>Socio-economic disadvantage</a:t>
            </a:r>
          </a:p>
          <a:p>
            <a:pPr lvl="2">
              <a:spcBef>
                <a:spcPts val="1200"/>
              </a:spcBef>
              <a:buClr>
                <a:srgbClr val="FDB81A"/>
              </a:buClr>
            </a:pPr>
            <a:r>
              <a:rPr lang="en-GB" sz="2600" dirty="0"/>
              <a:t>Low educational attainment</a:t>
            </a:r>
          </a:p>
          <a:p>
            <a:r>
              <a:rPr lang="en-GB" dirty="0" smtClean="0"/>
              <a:t>Stoke on Trent is an area of high deprivation </a:t>
            </a:r>
          </a:p>
          <a:p>
            <a:r>
              <a:rPr lang="en-GB" sz="2600" dirty="0" smtClean="0">
                <a:solidFill>
                  <a:prstClr val="black"/>
                </a:solidFill>
              </a:rPr>
              <a:t>Below national average levels of educational attainment and </a:t>
            </a:r>
            <a:br>
              <a:rPr lang="en-GB" sz="2600" dirty="0" smtClean="0">
                <a:solidFill>
                  <a:prstClr val="black"/>
                </a:solidFill>
              </a:rPr>
            </a:br>
            <a:r>
              <a:rPr lang="en-GB" sz="2600" dirty="0" smtClean="0">
                <a:solidFill>
                  <a:prstClr val="black"/>
                </a:solidFill>
              </a:rPr>
              <a:t>therefore below </a:t>
            </a:r>
            <a:r>
              <a:rPr lang="en-GB" sz="2600" dirty="0">
                <a:solidFill>
                  <a:prstClr val="black"/>
                </a:solidFill>
              </a:rPr>
              <a:t>national </a:t>
            </a:r>
            <a:r>
              <a:rPr lang="en-GB" sz="2600" dirty="0" smtClean="0">
                <a:solidFill>
                  <a:prstClr val="black"/>
                </a:solidFill>
              </a:rPr>
              <a:t>average adult literacy levels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with children’s speech, language and </a:t>
            </a:r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6920"/>
            <a:ext cx="10515600" cy="415004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Young children’s language capabilities predict their later literacy skills</a:t>
            </a:r>
          </a:p>
          <a:p>
            <a:r>
              <a:rPr lang="en-GB" dirty="0" smtClean="0"/>
              <a:t>A child’s vocabulary at age 5 is the strongest predictor of later academic success</a:t>
            </a:r>
          </a:p>
          <a:p>
            <a:r>
              <a:rPr lang="en-GB" dirty="0" smtClean="0"/>
              <a:t>Children from disadvantaged backgrounds typically have a smaller vocabulary than those from more advantaged backgrounds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DDF93-7F68-CF45-914C-41DA31F6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Literacy resource boxes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FAFC54-C0EE-7D4A-AA98-FE91B52B9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wanted to provide </a:t>
            </a:r>
            <a:r>
              <a:rPr lang="en-GB" dirty="0"/>
              <a:t>opportunities for children in Early Years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experience and use a wide range of vocabulary relating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health literacy</a:t>
            </a:r>
          </a:p>
          <a:p>
            <a:pPr marL="361950" indent="-361950">
              <a:spcAft>
                <a:spcPts val="600"/>
              </a:spcAft>
              <a:defRPr/>
            </a:pPr>
            <a:r>
              <a:rPr lang="en-GB" dirty="0"/>
              <a:t>We created four Health Literacy resource boxes:</a:t>
            </a:r>
          </a:p>
          <a:p>
            <a:pPr marL="990600" lvl="1" indent="-463550">
              <a:defRPr/>
            </a:pPr>
            <a:r>
              <a:rPr lang="en-GB" sz="2600" dirty="0"/>
              <a:t>Going to the Dentist</a:t>
            </a:r>
          </a:p>
          <a:p>
            <a:pPr marL="984250" lvl="1" indent="-457200">
              <a:defRPr/>
            </a:pPr>
            <a:r>
              <a:rPr lang="en-GB" sz="2600" dirty="0"/>
              <a:t>Going to the Hospital</a:t>
            </a:r>
          </a:p>
          <a:p>
            <a:pPr marL="990600" lvl="1" indent="-463550">
              <a:defRPr/>
            </a:pPr>
            <a:r>
              <a:rPr lang="en-GB" sz="2600" dirty="0"/>
              <a:t>Going to the Doctors</a:t>
            </a:r>
          </a:p>
          <a:p>
            <a:pPr marL="990600" lvl="1" indent="-463550">
              <a:defRPr/>
            </a:pPr>
            <a:r>
              <a:rPr lang="en-GB" sz="2600" dirty="0"/>
              <a:t>Healthy </a:t>
            </a:r>
            <a:r>
              <a:rPr lang="en-GB" sz="2600" dirty="0" smtClean="0"/>
              <a:t>Eating</a:t>
            </a:r>
            <a:endParaRPr lang="en-GB" sz="2600" dirty="0"/>
          </a:p>
          <a:p>
            <a:r>
              <a:rPr lang="en-GB" dirty="0" smtClean="0"/>
              <a:t>Available on loan from the library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2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baby.ir/upload/product/product9487817245product910768635408573AMBULAN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33" b="94048" l="10526" r="89211">
                        <a14:foregroundMark x1="29211" y1="87698" x2="84211" y2="72222"/>
                        <a14:foregroundMark x1="84211" y1="72222" x2="83947" y2="27381"/>
                        <a14:foregroundMark x1="71842" y1="41270" x2="46053" y2="48810"/>
                        <a14:foregroundMark x1="25263" y1="40079" x2="39474" y2="34127"/>
                        <a14:foregroundMark x1="42632" y1="67063" x2="41316" y2="44444"/>
                        <a14:foregroundMark x1="79211" y1="32540" x2="76579" y2="53175"/>
                        <a14:foregroundMark x1="33947" y1="23016" x2="71316" y2="13095"/>
                        <a14:foregroundMark x1="23421" y1="80159" x2="27895" y2="87698"/>
                        <a14:foregroundMark x1="26316" y1="88095" x2="22368" y2="81746"/>
                        <a14:backgroundMark x1="11053" y1="59127" x2="21842" y2="88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1029" r="12503" b="5854"/>
          <a:stretch/>
        </p:blipFill>
        <p:spPr bwMode="auto">
          <a:xfrm>
            <a:off x="6278386" y="4430706"/>
            <a:ext cx="2038525" cy="14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edia.bhs.co.uk/wcsstore/BHSUK/images/catalog/8838841483_lar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8" b="70924" l="1667" r="98529">
                        <a14:foregroundMark x1="10490" y1="15368" x2="65784" y2="13203"/>
                        <a14:foregroundMark x1="3137" y1="18687" x2="13431" y2="26263"/>
                        <a14:foregroundMark x1="13529" y1="10173" x2="18333" y2="9091"/>
                        <a14:foregroundMark x1="25196" y1="17605" x2="36078" y2="25108"/>
                        <a14:foregroundMark x1="29510" y1="22583" x2="32353" y2="33333"/>
                        <a14:foregroundMark x1="17647" y1="35859" x2="59412" y2="35859"/>
                        <a14:foregroundMark x1="34608" y1="33333" x2="47157" y2="32756"/>
                        <a14:foregroundMark x1="64118" y1="26551" x2="75000" y2="17532"/>
                        <a14:foregroundMark x1="63431" y1="24964" x2="73137" y2="17388"/>
                        <a14:foregroundMark x1="3824" y1="18759" x2="15196" y2="2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117" b="27803"/>
          <a:stretch/>
        </p:blipFill>
        <p:spPr bwMode="auto">
          <a:xfrm>
            <a:off x="215896" y="0"/>
            <a:ext cx="2565487" cy="31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penguin.co.uk/content/dam/catalogue/pim/editions/154/9781409303343/co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145">
            <a:off x="7653822" y="546710"/>
            <a:ext cx="2107635" cy="21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brighttomato.com.au/media/catalog/product/cache/1/image/9df78eab33525d08d6e5fb8d27136e95/m/e/medical_kit_doctors_set_pretend_play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75" b="52875" l="889" r="580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92" r="41288" b="46376"/>
          <a:stretch/>
        </p:blipFill>
        <p:spPr bwMode="auto">
          <a:xfrm rot="21141185">
            <a:off x="1188675" y="1898577"/>
            <a:ext cx="1990787" cy="16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mediacdn.shopatron.com/media/mfg/677/product_image/x3_7ea77e9a3b966fa1d7759c4dbf49e6a6.jpg?146344078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t="5847" r="6911" b="7219"/>
          <a:stretch/>
        </p:blipFill>
        <p:spPr bwMode="auto">
          <a:xfrm rot="21059798">
            <a:off x="753598" y="4193669"/>
            <a:ext cx="2424551" cy="174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enchanted-wood.co.uk/images/_lib/le-toy-van-bk901-gift-pack-doctor-nurse-patient-9005867-0-136234958200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62" b="94357" l="6889" r="97333">
                        <a14:foregroundMark x1="31556" y1="18809" x2="27333" y2="23824"/>
                        <a14:foregroundMark x1="56444" y1="88088" x2="63111" y2="87774"/>
                        <a14:foregroundMark x1="87111" y1="91223" x2="94889" y2="90596"/>
                        <a14:foregroundMark x1="94889" y1="89969" x2="92444" y2="86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3" t="4305" r="2386" b="5201"/>
          <a:stretch/>
        </p:blipFill>
        <p:spPr bwMode="auto">
          <a:xfrm>
            <a:off x="4226391" y="4685468"/>
            <a:ext cx="2024071" cy="14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713">
            <a:off x="3347819" y="208607"/>
            <a:ext cx="1818904" cy="25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209">
            <a:off x="4368527" y="1662197"/>
            <a:ext cx="2422568" cy="158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-160229" y="3467721"/>
            <a:ext cx="2310007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dirty="0" smtClean="0"/>
              <a:t>Role play</a:t>
            </a:r>
            <a:endParaRPr lang="en-GB" dirty="0" smtClean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5095458" y="708853"/>
            <a:ext cx="2310007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dirty="0" smtClean="0"/>
              <a:t>Activity sheets</a:t>
            </a:r>
            <a:endParaRPr lang="en-GB" dirty="0" smtClean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545320" y="3582683"/>
            <a:ext cx="2752329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dirty="0" smtClean="0"/>
              <a:t>Small world play</a:t>
            </a:r>
            <a:endParaRPr lang="en-GB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9354652" y="1862263"/>
            <a:ext cx="2310007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dirty="0" smtClean="0"/>
              <a:t>Books</a:t>
            </a:r>
            <a:endParaRPr lang="en-GB" dirty="0" smtClean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8169758" y="2933778"/>
            <a:ext cx="3331450" cy="8640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dirty="0" smtClean="0"/>
              <a:t>Vocabulary screen</a:t>
            </a:r>
            <a:endParaRPr lang="en-GB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8554269" y="2455300"/>
            <a:ext cx="3910771" cy="4732678"/>
            <a:chOff x="-1690440" y="709199"/>
            <a:chExt cx="3571875" cy="4572000"/>
          </a:xfrm>
        </p:grpSpPr>
        <p:pic>
          <p:nvPicPr>
            <p:cNvPr id="1028" name="Picture 4" descr="https://cdn.gopromotional.co.uk/images/catalog/products/eco-note-pads/adps-white-a6-recycled-spiral-bound-note-pads2_i105838-w0-p4148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867" b="93067" l="10000" r="90000">
                          <a14:foregroundMark x1="37917" y1="12267" x2="75417" y2="23467"/>
                          <a14:foregroundMark x1="77917" y1="23200" x2="75833" y2="26933"/>
                          <a14:foregroundMark x1="39167" y1="10933" x2="76875" y2="221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91288" flipV="1">
              <a:off x="-2190502" y="1209261"/>
              <a:ext cx="4572000" cy="357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0677" y="2187747"/>
              <a:ext cx="2548223" cy="1774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HeroicExtremeLeftFacing" fov="3300000">
                <a:rot lat="0" lon="1800000" rev="21060000"/>
              </a:camera>
              <a:lightRig rig="threePt" dir="t"/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57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Screen </a:t>
            </a:r>
            <a:r>
              <a:rPr lang="en-GB" dirty="0"/>
              <a:t>children’s knowledge of health related vocabulary</a:t>
            </a:r>
          </a:p>
          <a:p>
            <a:r>
              <a:rPr lang="en-GB" dirty="0"/>
              <a:t>Provide quality ‘pick up and go’ resources </a:t>
            </a:r>
            <a:r>
              <a:rPr lang="en-GB" dirty="0" smtClean="0"/>
              <a:t>to allow </a:t>
            </a:r>
            <a:r>
              <a:rPr lang="en-GB" dirty="0"/>
              <a:t>theming of whole classroom around topic</a:t>
            </a:r>
          </a:p>
          <a:p>
            <a:r>
              <a:rPr lang="en-GB" dirty="0"/>
              <a:t>Immerse children in health related vocabulary in a play based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multi-sensory way – evidence based vocabulary teaching method</a:t>
            </a:r>
            <a:endParaRPr lang="en-GB" dirty="0"/>
          </a:p>
          <a:p>
            <a:r>
              <a:rPr lang="en-GB" dirty="0"/>
              <a:t>Provides children with a core foundation of vocabulary on which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build </a:t>
            </a:r>
            <a:r>
              <a:rPr lang="en-GB" dirty="0"/>
              <a:t>later </a:t>
            </a:r>
            <a:r>
              <a:rPr lang="en-GB" dirty="0" smtClean="0"/>
              <a:t>learning</a:t>
            </a:r>
          </a:p>
          <a:p>
            <a:r>
              <a:rPr lang="en-GB" dirty="0" smtClean="0"/>
              <a:t>Provide children with a core vocabulary so they can </a:t>
            </a:r>
            <a:r>
              <a:rPr lang="en-GB" dirty="0"/>
              <a:t>access later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teaching </a:t>
            </a:r>
            <a:r>
              <a:rPr lang="en-GB" dirty="0"/>
              <a:t>around health topics and consequently acquire a higher level of health literacy </a:t>
            </a:r>
          </a:p>
          <a:p>
            <a:pPr>
              <a:spcAft>
                <a:spcPts val="1000"/>
              </a:spcAft>
            </a:pPr>
            <a:endParaRPr lang="en-GB" dirty="0"/>
          </a:p>
          <a:p>
            <a:pPr>
              <a:spcAft>
                <a:spcPts val="10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5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Practitioners discovered gaps in the children’s vocabulary using </a:t>
            </a:r>
            <a:br>
              <a:rPr lang="en-GB" dirty="0" smtClean="0"/>
            </a:br>
            <a:r>
              <a:rPr lang="en-GB" dirty="0" smtClean="0"/>
              <a:t>the screen</a:t>
            </a:r>
          </a:p>
          <a:p>
            <a:r>
              <a:rPr lang="en-GB" dirty="0" smtClean="0"/>
              <a:t>Able to use this information to target vocabulary teaching using the resources </a:t>
            </a:r>
            <a:endParaRPr lang="en-GB" dirty="0"/>
          </a:p>
          <a:p>
            <a:r>
              <a:rPr lang="en-GB" dirty="0" smtClean="0"/>
              <a:t>Children and practitioners enjoyed playing with the toys and resources</a:t>
            </a:r>
          </a:p>
          <a:p>
            <a:r>
              <a:rPr lang="en-GB" dirty="0" smtClean="0"/>
              <a:t>The boxes are regularly borrowed from the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9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PFT Powerpoint Template v02.pptx" id="{9AA14FCE-4504-0049-B63F-9664770E0A3B}" vid="{242D4AC3-C765-9D46-B59E-68A457590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C0A616188B3741820EBA02A9C5DB5C" ma:contentTypeVersion="6" ma:contentTypeDescription="Create a new document." ma:contentTypeScope="" ma:versionID="c9967710ca565bf600a92161ebbc1ff5">
  <xsd:schema xmlns:xsd="http://www.w3.org/2001/XMLSchema" xmlns:xs="http://www.w3.org/2001/XMLSchema" xmlns:p="http://schemas.microsoft.com/office/2006/metadata/properties" xmlns:ns1="http://schemas.microsoft.com/sharepoint/v3" xmlns:ns2="de236c6e-42c3-4d50-865b-a6cc0ca9ee47" targetNamespace="http://schemas.microsoft.com/office/2006/metadata/properties" ma:root="true" ma:fieldsID="1e26da3841988226fe5b78156b939c3d" ns1:_="" ns2:_="">
    <xsd:import namespace="http://schemas.microsoft.com/sharepoint/v3"/>
    <xsd:import namespace="de236c6e-42c3-4d50-865b-a6cc0ca9ee4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36c6e-42c3-4d50-865b-a6cc0ca9e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092963-467D-45E2-B71D-AFE857F9AF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042A6B-6554-4A3D-846B-53AE6D878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236c6e-42c3-4d50-865b-a6cc0ca9e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9CA367-913C-41A1-B385-FC8C0F11774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de236c6e-42c3-4d50-865b-a6cc0ca9ee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 slides</Template>
  <TotalTime>93</TotalTime>
  <Words>573</Words>
  <Application>Microsoft Office PowerPoint</Application>
  <PresentationFormat>Custom</PresentationFormat>
  <Paragraphs>90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HL slides</vt:lpstr>
      <vt:lpstr>Children’s Speech and Language Therapy:  Our Health Literacy Journey</vt:lpstr>
      <vt:lpstr>Background</vt:lpstr>
      <vt:lpstr>Two sides of the coin</vt:lpstr>
      <vt:lpstr>The start of our journey</vt:lpstr>
      <vt:lpstr>Links with children’s speech, language and communication</vt:lpstr>
      <vt:lpstr>Health Literacy resource boxes</vt:lpstr>
      <vt:lpstr>PowerPoint Presentation</vt:lpstr>
      <vt:lpstr>Aims</vt:lpstr>
      <vt:lpstr>Impact</vt:lpstr>
      <vt:lpstr>Becoming health literacy friendly</vt:lpstr>
      <vt:lpstr>Health Literacy Action Plan</vt:lpstr>
    </vt:vector>
  </TitlesOfParts>
  <Company>North Staffs IT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Speech and Language Therapy:  Our Health Literacy Journey</dc:title>
  <dc:creator>Bailey Victoria (R1E) SSOTP</dc:creator>
  <cp:lastModifiedBy>Bailey Victoria (R1E) SSOTP</cp:lastModifiedBy>
  <cp:revision>8</cp:revision>
  <dcterms:created xsi:type="dcterms:W3CDTF">2019-09-20T11:59:50Z</dcterms:created>
  <dcterms:modified xsi:type="dcterms:W3CDTF">2019-09-20T13:33:48Z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0x010100FAC0A616188B3741820EBA02A9C5DB5C</vt:lpwstr>
  </property>
  <property fmtid="{D5CDD505-2E9C-101B-9397-08002B2CF9AE}" pid="3" name="_dlc_DocIdItemGuid">
    <vt:lpwstr>e1001274-6a35-4fb3-b485-569a66a4dd3f</vt:lpwstr>
  </property>
</Properties>
</file>