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8" r:id="rId6"/>
    <p:sldId id="259" r:id="rId7"/>
    <p:sldId id="260" r:id="rId8"/>
    <p:sldId id="261" r:id="rId9"/>
    <p:sldId id="266" r:id="rId10"/>
    <p:sldId id="264" r:id="rId11"/>
    <p:sldId id="263" r:id="rId12"/>
    <p:sldId id="270" r:id="rId13"/>
    <p:sldId id="271" r:id="rId14"/>
    <p:sldId id="272" r:id="rId15"/>
    <p:sldId id="262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34"/>
    <p:restoredTop sz="94576"/>
  </p:normalViewPr>
  <p:slideViewPr>
    <p:cSldViewPr snapToGrid="0" snapToObjects="1">
      <p:cViewPr varScale="1">
        <p:scale>
          <a:sx n="85" d="100"/>
          <a:sy n="85" d="100"/>
        </p:scale>
        <p:origin x="-24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469F29F-C0AA-A647-B255-E6EDE04DF767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3300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0F37964-19BC-F045-8A79-5D86542D7CB3}"/>
              </a:ext>
            </a:extLst>
          </p:cNvPr>
          <p:cNvSpPr/>
          <p:nvPr userDrawn="1"/>
        </p:nvSpPr>
        <p:spPr>
          <a:xfrm>
            <a:off x="0" y="1800227"/>
            <a:ext cx="12192000" cy="3457574"/>
          </a:xfrm>
          <a:prstGeom prst="rect">
            <a:avLst/>
          </a:prstGeom>
          <a:solidFill>
            <a:srgbClr val="FDB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1D1F79F-14FB-DD46-A63F-E233AD5D45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029" y="5863772"/>
            <a:ext cx="2209800" cy="700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A49FE0C-0760-7C45-9D30-EF56ACFBA6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210425" y="1849382"/>
            <a:ext cx="5340367" cy="33592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2F9CE53F-F190-A94F-B4AD-E86F7BF29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849381"/>
            <a:ext cx="10047515" cy="16605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>
                <a:solidFill>
                  <a:schemeClr val="bg1"/>
                </a:solidFill>
              </a:rPr>
              <a:t>Click to edit Master title style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11676D1D-739F-0D4A-8D9B-1F6B2DFCC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030" y="3602037"/>
            <a:ext cx="10047514" cy="1606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i="1" smtClean="0">
                <a:solidFill>
                  <a:schemeClr val="bg1"/>
                </a:solidFill>
              </a:rPr>
              <a:t>Click to edit Master subtitle style</a:t>
            </a:r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71FEB89-60AD-5446-8F41-66BF192037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09528" y="0"/>
            <a:ext cx="3182470" cy="1800227"/>
          </a:xfrm>
          <a:prstGeom prst="rect">
            <a:avLst/>
          </a:prstGeom>
        </p:spPr>
      </p:pic>
      <p:pic>
        <p:nvPicPr>
          <p:cNvPr id="14" name="Content Placeholder 8">
            <a:extLst>
              <a:ext uri="{FF2B5EF4-FFF2-40B4-BE49-F238E27FC236}">
                <a16:creationId xmlns="" xmlns:a16="http://schemas.microsoft.com/office/drawing/2014/main" id="{F74924CD-5FB1-F646-A7E4-5A0B0710DE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39656" y="6251773"/>
            <a:ext cx="604800" cy="60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CF5673-C2FF-3F44-BA8A-74D303C25C0D}"/>
              </a:ext>
            </a:extLst>
          </p:cNvPr>
          <p:cNvSpPr txBox="1"/>
          <p:nvPr userDrawn="1"/>
        </p:nvSpPr>
        <p:spPr>
          <a:xfrm>
            <a:off x="10748034" y="6367047"/>
            <a:ext cx="132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@</a:t>
            </a:r>
            <a:r>
              <a:rPr lang="en-GB" sz="2000" dirty="0" err="1">
                <a:solidFill>
                  <a:schemeClr val="bg1"/>
                </a:solidFill>
              </a:rPr>
              <a:t>mpftnhs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3C3503-29DA-6042-BF1A-B62AB75B85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30544" y="5612369"/>
            <a:ext cx="392874" cy="3928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574B0FA-418E-4648-BD14-8667A31150A8}"/>
              </a:ext>
            </a:extLst>
          </p:cNvPr>
          <p:cNvSpPr txBox="1"/>
          <p:nvPr userDrawn="1"/>
        </p:nvSpPr>
        <p:spPr>
          <a:xfrm>
            <a:off x="10738799" y="5612369"/>
            <a:ext cx="132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bg1"/>
                </a:solidFill>
              </a:rPr>
              <a:t>mpftnhs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E5E982-A629-FC42-9F6C-6212F763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952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CC1F9C6-557F-DC49-94D3-2E17B3770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5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BFD3A85-52BE-5D47-9FAB-F8E8BAB7D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1993CF7-3904-EC49-B42E-E886C4378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34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59627B-D72A-B046-A8EF-CDF96981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952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422267-1F4A-294C-B164-5BCD56860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78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08C5C4-7350-0848-91E7-7C3A1A82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3ADEDB-AB59-E34D-9C49-E0D65793C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80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C57068-B16A-9246-AE29-9FE61E859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952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EE3FBA-0B38-A84B-829F-C6D9607E8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E5A803-FDAF-3746-AC6D-17C6F1E6D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96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EE4007-6D48-FA4C-9112-15CEB8BA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CA1614-0B59-214A-8896-0C8EC6A11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69F5504-5CF5-8747-8486-86D5A232A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DE4D6A-D3C7-5644-8571-C693574EF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9B4E471-FB8C-864F-8790-C207466F7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46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23E081-2FAC-D74A-B803-E76E6CA5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952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79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35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6B930F-32A6-EC41-AEBC-030DC998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BE3947-6F6E-4C41-8CC6-B1ED0CEAF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7D46BE9-D039-2E44-86E0-08A72990E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16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23F13C-2E1D-CF47-8EA3-9A098186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AC13568-497E-B640-8D20-85E8C1056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5E8EAE-C3A1-EA4C-B2D7-76AB35418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67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DEA856B-308A-274E-998C-0756C1E16C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47726" y="1"/>
            <a:ext cx="2344272" cy="132608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363AF42-E8A8-2C43-BC6A-9F97669F7773}"/>
              </a:ext>
            </a:extLst>
          </p:cNvPr>
          <p:cNvSpPr/>
          <p:nvPr/>
        </p:nvSpPr>
        <p:spPr>
          <a:xfrm>
            <a:off x="0" y="6254948"/>
            <a:ext cx="12192000" cy="603051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E12B444-6AFE-EB40-8C2B-D4AE70339F5A}"/>
              </a:ext>
            </a:extLst>
          </p:cNvPr>
          <p:cNvSpPr/>
          <p:nvPr/>
        </p:nvSpPr>
        <p:spPr>
          <a:xfrm>
            <a:off x="0" y="6254949"/>
            <a:ext cx="838200" cy="603052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540622B-59BF-2641-8750-F155CF0E13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875" y="6338685"/>
            <a:ext cx="735229" cy="4609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D80CE2B-A5C4-F345-8942-4C5B0B7983EF}"/>
              </a:ext>
            </a:extLst>
          </p:cNvPr>
          <p:cNvSpPr txBox="1"/>
          <p:nvPr/>
        </p:nvSpPr>
        <p:spPr>
          <a:xfrm>
            <a:off x="838200" y="6382922"/>
            <a:ext cx="2032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bg1"/>
                </a:solidFill>
              </a:rPr>
              <a:t>www.mpft.nhs.uk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28" name="Content Placeholder 8">
            <a:extLst>
              <a:ext uri="{FF2B5EF4-FFF2-40B4-BE49-F238E27FC236}">
                <a16:creationId xmlns="" xmlns:a16="http://schemas.microsoft.com/office/drawing/2014/main" id="{00C4B1F1-86BA-ED48-870C-FBA528806A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70566" y="6291893"/>
            <a:ext cx="606142" cy="60614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EE79A85-8BDE-AC47-A4AD-7C9ABF49961E}"/>
              </a:ext>
            </a:extLst>
          </p:cNvPr>
          <p:cNvSpPr txBox="1"/>
          <p:nvPr/>
        </p:nvSpPr>
        <p:spPr>
          <a:xfrm>
            <a:off x="10868108" y="6370223"/>
            <a:ext cx="132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@</a:t>
            </a:r>
            <a:r>
              <a:rPr lang="en-GB" sz="2000" dirty="0" err="1">
                <a:solidFill>
                  <a:schemeClr val="bg1"/>
                </a:solidFill>
              </a:rPr>
              <a:t>mpftnhs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5A3F7A7-B231-9640-BCA1-ADD51881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95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328064-E581-CF42-B828-6E2573296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5EBA28A-17EC-0847-A4F7-300F271A22A2}"/>
              </a:ext>
            </a:extLst>
          </p:cNvPr>
          <p:cNvSpPr txBox="1"/>
          <p:nvPr/>
        </p:nvSpPr>
        <p:spPr>
          <a:xfrm>
            <a:off x="3411681" y="6382922"/>
            <a:ext cx="5368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Together we are making life better for our communities</a:t>
            </a:r>
          </a:p>
        </p:txBody>
      </p:sp>
    </p:spTree>
    <p:extLst>
      <p:ext uri="{BB962C8B-B14F-4D97-AF65-F5344CB8AC3E}">
        <p14:creationId xmlns:p14="http://schemas.microsoft.com/office/powerpoint/2010/main" val="197902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C1DCCC-2A1F-BF49-8C31-BED89738F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Health Literacy and Children’s Services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6922B8E-7FA7-2248-B20E-3B69DE253A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Sue Garland – Service Manager – City Universal Services and School Aged Immunisation Services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Karen Wilson – Team Leader – Health Visiting – Stoke-on-Trent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Children and Families Care Group Strategy – </a:t>
            </a:r>
          </a:p>
          <a:p>
            <a:endParaRPr lang="en-GB" dirty="0" smtClean="0"/>
          </a:p>
          <a:p>
            <a:r>
              <a:rPr lang="en-GB" dirty="0" smtClean="0"/>
              <a:t>Originally lots of long words</a:t>
            </a:r>
          </a:p>
          <a:p>
            <a:r>
              <a:rPr lang="en-GB" dirty="0" smtClean="0"/>
              <a:t>Very high level</a:t>
            </a:r>
          </a:p>
          <a:p>
            <a:r>
              <a:rPr lang="en-GB" dirty="0" smtClean="0"/>
              <a:t>Difficult to understand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76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Our Strategy</a:t>
            </a:r>
            <a:endParaRPr lang="en-GB" dirty="0"/>
          </a:p>
        </p:txBody>
      </p:sp>
      <p:pic>
        <p:nvPicPr>
          <p:cNvPr id="4" name="Content Placeholder 3" descr="G:\Corporate\Service Development\MPFT\Children &amp; Families Group\Delivery Models\Visual Representations\CFCG Visual Model v06c FINAL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0" y="1434353"/>
            <a:ext cx="4738430" cy="447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0079" y="1349191"/>
            <a:ext cx="4867835" cy="487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6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 in Film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Service user involvement</a:t>
            </a:r>
          </a:p>
          <a:p>
            <a:r>
              <a:rPr lang="en-GB" dirty="0" smtClean="0"/>
              <a:t>Senior Leadership Investment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12" y="2689412"/>
            <a:ext cx="6033247" cy="317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10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Evaluate the impact of changes so </a:t>
            </a:r>
            <a:r>
              <a:rPr lang="en-GB" dirty="0" smtClean="0"/>
              <a:t>far in our teams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Identify </a:t>
            </a:r>
            <a:r>
              <a:rPr lang="en-GB" dirty="0"/>
              <a:t>a Senior Member of the Leadership team to be our HL champion for Children’s </a:t>
            </a:r>
            <a:r>
              <a:rPr lang="en-GB" dirty="0" smtClean="0"/>
              <a:t>Services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Develop a Children’s  Services Health </a:t>
            </a:r>
            <a:r>
              <a:rPr lang="en-GB" dirty="0"/>
              <a:t>Literacy Policy </a:t>
            </a:r>
            <a:br>
              <a:rPr lang="en-GB" dirty="0"/>
            </a:br>
            <a:endParaRPr lang="en-GB" dirty="0" smtClean="0"/>
          </a:p>
          <a:p>
            <a:r>
              <a:rPr lang="en-GB" dirty="0" smtClean="0"/>
              <a:t>Embed </a:t>
            </a:r>
            <a:r>
              <a:rPr lang="en-GB" dirty="0"/>
              <a:t>HL into the Children’s Strategy</a:t>
            </a:r>
            <a:br>
              <a:rPr lang="en-GB" dirty="0"/>
            </a:br>
            <a:endParaRPr lang="en-GB" dirty="0" smtClean="0"/>
          </a:p>
          <a:p>
            <a:r>
              <a:rPr lang="en-GB" dirty="0" smtClean="0"/>
              <a:t>HL </a:t>
            </a:r>
            <a:r>
              <a:rPr lang="en-GB" dirty="0"/>
              <a:t>Train the Trainer to roll out to the wider </a:t>
            </a:r>
            <a:r>
              <a:rPr lang="en-GB" dirty="0" smtClean="0"/>
              <a:t>workforce ( 4 sessions planned this financial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66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37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0DDF93-7F68-CF45-914C-41DA31F6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our Children’s Services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FAFC54-C0EE-7D4A-AA98-FE91B52B9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Ours services are made up of Therapies and Nursing and Mental Health</a:t>
            </a:r>
          </a:p>
          <a:p>
            <a:endParaRPr lang="en-GB" dirty="0" smtClean="0"/>
          </a:p>
          <a:p>
            <a:r>
              <a:rPr lang="en-GB" dirty="0" smtClean="0"/>
              <a:t>Breadth of qualifications from apprentice to Masters and above</a:t>
            </a:r>
          </a:p>
          <a:p>
            <a:endParaRPr lang="en-GB" dirty="0" smtClean="0"/>
          </a:p>
          <a:p>
            <a:r>
              <a:rPr lang="en-GB" dirty="0" smtClean="0"/>
              <a:t>Support families with a range of interventions from Public Health awareness, packages of care  to acute intervention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2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Involvement with Health Literacy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Initially through the wider Public Health Agenda – bringing awareness to teams on effective communication and understanding</a:t>
            </a:r>
          </a:p>
          <a:p>
            <a:r>
              <a:rPr lang="en-GB" dirty="0" smtClean="0"/>
              <a:t>Following Tender process with Public Health a number of Public Health Advisory teams attended training and returned full of enthusiasm</a:t>
            </a:r>
          </a:p>
          <a:p>
            <a:r>
              <a:rPr lang="en-GB" dirty="0" smtClean="0"/>
              <a:t>A chance conversation with Mike in November 2017</a:t>
            </a:r>
          </a:p>
          <a:p>
            <a:r>
              <a:rPr lang="en-GB" dirty="0" smtClean="0"/>
              <a:t>Starting with baby steps (which continue) and enlisting the support of our Managing Director.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2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road to becoming Health Literacy Friendly…………….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number of Health Visitor/School Nurses and Therapists undertaking bespoke HL training</a:t>
            </a:r>
          </a:p>
          <a:p>
            <a:endParaRPr lang="en-GB" dirty="0" smtClean="0"/>
          </a:p>
          <a:p>
            <a:r>
              <a:rPr lang="en-GB" dirty="0" smtClean="0"/>
              <a:t>Service Manager undertaking the HL training with corporate colleagues to ensure organisational understanding of HL </a:t>
            </a:r>
          </a:p>
          <a:p>
            <a:endParaRPr lang="en-GB" dirty="0" smtClean="0"/>
          </a:p>
          <a:p>
            <a:r>
              <a:rPr lang="en-GB" dirty="0" smtClean="0"/>
              <a:t>Starting to review our documentation with service users</a:t>
            </a:r>
          </a:p>
          <a:p>
            <a:endParaRPr lang="en-GB" dirty="0" smtClean="0"/>
          </a:p>
          <a:p>
            <a:r>
              <a:rPr lang="en-GB" dirty="0" smtClean="0"/>
              <a:t>Putting all documents through SMOG to simplify them</a:t>
            </a:r>
          </a:p>
          <a:p>
            <a:endParaRPr lang="en-GB" dirty="0" smtClean="0"/>
          </a:p>
          <a:p>
            <a:r>
              <a:rPr lang="en-GB" dirty="0" smtClean="0"/>
              <a:t>Undertaking the audit to identify next steps and areas of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1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sample of what we have done so far…………………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7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78" y="2144713"/>
            <a:ext cx="45434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42" y="2347913"/>
            <a:ext cx="45434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3917" y="658148"/>
            <a:ext cx="7111538" cy="1477328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Antenatal  Advice and Support from the Health Visiting Service</a:t>
            </a:r>
          </a:p>
          <a:p>
            <a:endParaRPr lang="en-GB" dirty="0"/>
          </a:p>
          <a:p>
            <a:pPr algn="ctr"/>
            <a:r>
              <a:rPr lang="en-GB" dirty="0" smtClean="0"/>
              <a:t>Information Leaflet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51345" y="5412509"/>
            <a:ext cx="532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Simple Measure of </a:t>
            </a:r>
            <a:r>
              <a:rPr lang="en-GB" dirty="0" err="1" smtClean="0"/>
              <a:t>Gobblydegook</a:t>
            </a:r>
            <a:r>
              <a:rPr lang="en-GB" dirty="0" smtClean="0"/>
              <a:t> score         </a:t>
            </a:r>
            <a:r>
              <a:rPr lang="en-GB" sz="2400" b="1" dirty="0" smtClean="0"/>
              <a:t>17.6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411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76" y="591124"/>
            <a:ext cx="3898178" cy="560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09" y="738909"/>
            <a:ext cx="3925455" cy="511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4545" y="5855853"/>
            <a:ext cx="559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Simple Measure of </a:t>
            </a:r>
            <a:r>
              <a:rPr lang="en-GB" dirty="0" err="1" smtClean="0"/>
              <a:t>Gobblydegook</a:t>
            </a:r>
            <a:r>
              <a:rPr lang="en-GB" dirty="0" smtClean="0"/>
              <a:t>   </a:t>
            </a:r>
            <a:r>
              <a:rPr lang="en-GB" sz="2400" dirty="0" smtClean="0"/>
              <a:t>8.2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091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433876"/>
              </p:ext>
            </p:extLst>
          </p:nvPr>
        </p:nvGraphicFramePr>
        <p:xfrm>
          <a:off x="838200" y="1147481"/>
          <a:ext cx="9551894" cy="4546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6415924" imgH="4533810" progId="AcroExch.Document.DC">
                  <p:embed/>
                </p:oleObj>
              </mc:Choice>
              <mc:Fallback>
                <p:oleObj name="Acrobat Document" r:id="rId3" imgW="6415924" imgH="4533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147481"/>
                        <a:ext cx="9551894" cy="4546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781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Children’s Speech and Language 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Over to Victoria……………….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47981"/>
      </p:ext>
    </p:extLst>
  </p:cSld>
  <p:clrMapOvr>
    <a:masterClrMapping/>
  </p:clrMapOvr>
</p:sld>
</file>

<file path=ppt/theme/theme1.xml><?xml version="1.0" encoding="utf-8"?>
<a:theme xmlns:a="http://schemas.openxmlformats.org/drawingml/2006/main" name="MPFT Powerpoint Template 2018-05-3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PFT Powerpoint Template v02.pptx" id="{9AA14FCE-4504-0049-B63F-9664770E0A3B}" vid="{242D4AC3-C765-9D46-B59E-68A4575909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10b4152-2d13-473b-982d-92ea01f974f4">RX4NS7KE7ZEZ-1937600734-28</_dlc_DocId>
    <_dlc_DocIdUrl xmlns="010b4152-2d13-473b-982d-92ea01f974f4">
      <Url>http://sharepoint.sssft.nhs.uk/news/_layouts/15/DocIdRedir.aspx?ID=RX4NS7KE7ZEZ-1937600734-28</Url>
      <Description>RX4NS7KE7ZEZ-1937600734-28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4BDC0FA58384BA5E68960A575BBBC" ma:contentTypeVersion="4" ma:contentTypeDescription="Create a new document." ma:contentTypeScope="" ma:versionID="38f2927dc0b2b83af85385906a1a5dd6">
  <xsd:schema xmlns:xsd="http://www.w3.org/2001/XMLSchema" xmlns:xs="http://www.w3.org/2001/XMLSchema" xmlns:p="http://schemas.microsoft.com/office/2006/metadata/properties" xmlns:ns1="http://schemas.microsoft.com/sharepoint/v3" xmlns:ns2="010b4152-2d13-473b-982d-92ea01f974f4" targetNamespace="http://schemas.microsoft.com/office/2006/metadata/properties" ma:root="true" ma:fieldsID="8526f1c41526b6e7ca2fd293ea6521e8" ns1:_="" ns2:_="">
    <xsd:import namespace="http://schemas.microsoft.com/sharepoint/v3"/>
    <xsd:import namespace="010b4152-2d13-473b-982d-92ea01f974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7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8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b4152-2d13-473b-982d-92ea01f974f4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ACA01B-CF8B-443A-8CF0-AA50F5D8F9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99CA367-913C-41A1-B385-FC8C0F117749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010b4152-2d13-473b-982d-92ea01f974f4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C9B91E8-ABA2-474F-9769-5EFCABA6E6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b4152-2d13-473b-982d-92ea01f974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E4D6A14-36F4-4812-8A41-3F16862ED6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MPFT Powerpoint Template 2018-05-31</Template>
  <TotalTime>1171</TotalTime>
  <Words>309</Words>
  <Application>Microsoft Office PowerPoint</Application>
  <PresentationFormat>Custom</PresentationFormat>
  <Paragraphs>51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MPFT Powerpoint Template 2018-05-31</vt:lpstr>
      <vt:lpstr>Acrobat Document</vt:lpstr>
      <vt:lpstr>Health Literacy and Children’s Services</vt:lpstr>
      <vt:lpstr>About our Children’s Services</vt:lpstr>
      <vt:lpstr>Our Involvement with Health Literacy</vt:lpstr>
      <vt:lpstr>Our road to becoming Health Literacy Friendly…………….</vt:lpstr>
      <vt:lpstr>PowerPoint Presentation</vt:lpstr>
      <vt:lpstr>PowerPoint Presentation</vt:lpstr>
      <vt:lpstr>PowerPoint Presentation</vt:lpstr>
      <vt:lpstr>PowerPoint Presentation</vt:lpstr>
      <vt:lpstr>Children’s Speech and Language Therapy</vt:lpstr>
      <vt:lpstr>PowerPoint Presentation</vt:lpstr>
      <vt:lpstr>Developing Our Strategy</vt:lpstr>
      <vt:lpstr>Strategy in Film</vt:lpstr>
      <vt:lpstr>Next Steps</vt:lpstr>
      <vt:lpstr>Any questions</vt:lpstr>
    </vt:vector>
  </TitlesOfParts>
  <Company>North Staffs IT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Literacy and Children’s Services</dc:title>
  <dc:creator>Garland SusanneD (R1E) SSOTP</dc:creator>
  <cp:lastModifiedBy>Garland SusanneD (RRE) MPFT</cp:lastModifiedBy>
  <cp:revision>12</cp:revision>
  <dcterms:created xsi:type="dcterms:W3CDTF">2018-06-12T07:51:05Z</dcterms:created>
  <dcterms:modified xsi:type="dcterms:W3CDTF">2019-10-01T10:25:02Z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0x0101003FD4BDC0FA58384BA5E68960A575BBBC</vt:lpwstr>
  </property>
  <property fmtid="{D5CDD505-2E9C-101B-9397-08002B2CF9AE}" pid="3" name="_dlc_DocIdItemGuid">
    <vt:lpwstr>431d1b4c-f514-4496-a0c7-5f644cfad47d</vt:lpwstr>
  </property>
</Properties>
</file>