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6" r:id="rId3"/>
    <p:sldId id="257" r:id="rId4"/>
    <p:sldId id="286" r:id="rId5"/>
    <p:sldId id="301" r:id="rId6"/>
    <p:sldId id="258" r:id="rId7"/>
    <p:sldId id="288" r:id="rId8"/>
    <p:sldId id="287" r:id="rId9"/>
    <p:sldId id="289" r:id="rId10"/>
    <p:sldId id="292" r:id="rId11"/>
    <p:sldId id="293" r:id="rId12"/>
    <p:sldId id="294" r:id="rId13"/>
    <p:sldId id="295" r:id="rId14"/>
    <p:sldId id="296" r:id="rId15"/>
    <p:sldId id="297" r:id="rId16"/>
    <p:sldId id="262" r:id="rId17"/>
    <p:sldId id="269" r:id="rId18"/>
    <p:sldId id="270" r:id="rId19"/>
    <p:sldId id="302" r:id="rId20"/>
    <p:sldId id="268" r:id="rId21"/>
    <p:sldId id="266" r:id="rId22"/>
    <p:sldId id="267" r:id="rId23"/>
    <p:sldId id="298" r:id="rId24"/>
    <p:sldId id="272" r:id="rId25"/>
    <p:sldId id="303" r:id="rId26"/>
    <p:sldId id="277" r:id="rId27"/>
    <p:sldId id="261" r:id="rId28"/>
    <p:sldId id="304" r:id="rId29"/>
    <p:sldId id="278" r:id="rId30"/>
    <p:sldId id="279" r:id="rId31"/>
    <p:sldId id="306" r:id="rId32"/>
    <p:sldId id="280" r:id="rId33"/>
    <p:sldId id="305" r:id="rId34"/>
    <p:sldId id="28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Mansfield" initials="RM" lastIdx="1" clrIdx="0">
    <p:extLst>
      <p:ext uri="{19B8F6BF-5375-455C-9EA6-DF929625EA0E}">
        <p15:presenceInfo xmlns:p15="http://schemas.microsoft.com/office/powerpoint/2012/main" userId="S-1-5-21-1715567821-1957994488-725345543-7155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69676" autoAdjust="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C34C8-19FE-4E5E-A271-7CD2E01A4721}" type="datetimeFigureOut">
              <a:rPr lang="en-GB" smtClean="0"/>
              <a:t>07/10/2019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896A1-C6CA-4C57-80C8-10300E9EFCB6}" type="slidenum">
              <a:rPr lang="en-GB" smtClean="0"/>
              <a:t>‹#›</a:t>
            </a:fld>
            <a:endParaRPr lang="en-GB"/>
          </a:p>
        </p:txBody>
      </p:sp>
    </p:spTree>
    <p:extLst>
      <p:ext uri="{BB962C8B-B14F-4D97-AF65-F5344CB8AC3E}">
        <p14:creationId xmlns:p14="http://schemas.microsoft.com/office/powerpoint/2010/main" val="309703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mc/articles/PMC4813415/#bibr4-0706743715616609"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ncbi.nlm.nih.gov/pmc/articles/PMC4813415/#bibr12-0706743715616609" TargetMode="External"/><Relationship Id="rId4" Type="http://schemas.openxmlformats.org/officeDocument/2006/relationships/hyperlink" Target="https://www.ncbi.nlm.nih.gov/pmc/articles/PMC4813415/#bibr6-0706743715616609"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ho.int/healthpromotion/health-literacy/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nnafreud.org/what-we-do/schools-in-mind/resources-for-schools/talking-mental-health-animation-teacher-toolki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0B950-F8C6-4A1E-A950-09ABEEABA6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3834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8896A1-C6CA-4C57-80C8-10300E9EFCB6}" type="slidenum">
              <a:rPr lang="en-GB" smtClean="0"/>
              <a:t>14</a:t>
            </a:fld>
            <a:endParaRPr lang="en-GB"/>
          </a:p>
        </p:txBody>
      </p:sp>
    </p:spTree>
    <p:extLst>
      <p:ext uri="{BB962C8B-B14F-4D97-AF65-F5344CB8AC3E}">
        <p14:creationId xmlns:p14="http://schemas.microsoft.com/office/powerpoint/2010/main" val="219880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“Health literacy implies the achievement of a level of knowledge, personal skills and confidence to take action to improve personal and community health by changing personal lifestyles and living conditions. Thus, health literacy means more than being able to read pamphlets and make appointments. By improving people’s access to health information, and their capacity to use it effectively, health literacy is critical to empowerment.” WHO 1998. Tiered</a:t>
            </a:r>
            <a:r>
              <a:rPr lang="en-GB" sz="1200" b="0" i="0" kern="1200" baseline="0" dirty="0" smtClean="0">
                <a:solidFill>
                  <a:schemeClr val="tx1"/>
                </a:solidFill>
                <a:effectLst/>
                <a:latin typeface="+mn-lt"/>
                <a:ea typeface="+mn-ea"/>
                <a:cs typeface="+mn-cs"/>
              </a:rPr>
              <a:t> models of HL that include </a:t>
            </a:r>
            <a:r>
              <a:rPr lang="en-GB" sz="1200" b="0" i="0" kern="1200" dirty="0" smtClean="0">
                <a:solidFill>
                  <a:schemeClr val="tx1"/>
                </a:solidFill>
                <a:effectLst/>
                <a:latin typeface="+mn-lt"/>
                <a:ea typeface="+mn-ea"/>
                <a:cs typeface="+mn-cs"/>
              </a:rPr>
              <a:t>(generic skills applied by people within health care environments), conceptual HL (generic skills applied in social contexts), and HL as empowerment for people in social and political contexts. the competencies needed by people to help obtain and maintain health and identify illness; understanding how and where to access and how to evaluate health information and health care; understanding how to properly apply prescribed treatments; and, obtaining and applying skills related to social capital, such as understanding rights related to health and health care and understanding how to advocate for health improvements.</a:t>
            </a:r>
            <a:r>
              <a:rPr lang="en-GB" sz="1200" b="0" i="0" kern="1200" baseline="30000" dirty="0" smtClean="0">
                <a:solidFill>
                  <a:schemeClr val="tx1"/>
                </a:solidFill>
                <a:effectLst/>
                <a:latin typeface="+mn-lt"/>
                <a:ea typeface="+mn-ea"/>
                <a:cs typeface="+mn-cs"/>
                <a:hlinkClick r:id="rId3"/>
              </a:rPr>
              <a:t>4</a:t>
            </a:r>
            <a:r>
              <a:rPr lang="en-GB" sz="1200" b="0" i="0" kern="1200" baseline="30000" dirty="0" smtClean="0">
                <a:solidFill>
                  <a:schemeClr val="tx1"/>
                </a:solidFill>
                <a:effectLst/>
                <a:latin typeface="+mn-lt"/>
                <a:ea typeface="+mn-ea"/>
                <a:cs typeface="+mn-cs"/>
              </a:rPr>
              <a:t>,</a:t>
            </a:r>
            <a:r>
              <a:rPr lang="en-GB" sz="1200" b="0" i="0" kern="1200" baseline="30000" dirty="0" smtClean="0">
                <a:solidFill>
                  <a:schemeClr val="tx1"/>
                </a:solidFill>
                <a:effectLst/>
                <a:latin typeface="+mn-lt"/>
                <a:ea typeface="+mn-ea"/>
                <a:cs typeface="+mn-cs"/>
                <a:hlinkClick r:id="rId4"/>
              </a:rPr>
              <a:t>6</a:t>
            </a:r>
            <a:r>
              <a:rPr lang="en-GB" sz="1200" b="0" i="0" kern="1200" dirty="0" smtClean="0">
                <a:solidFill>
                  <a:schemeClr val="tx1"/>
                </a:solidFill>
                <a:effectLst/>
                <a:latin typeface="+mn-lt"/>
                <a:ea typeface="+mn-ea"/>
                <a:cs typeface="+mn-cs"/>
              </a:rPr>
              <a:t> Further, HL is understood necessarily to be developmentally appropriate; contextually applied; involving multiple related stakeholders; and, available through existing institutional and social vehicles, such as schools, the workplace, and mass media.</a:t>
            </a:r>
            <a:r>
              <a:rPr lang="en-GB" sz="1200" b="0" i="0" kern="1200" baseline="30000" dirty="0" smtClean="0">
                <a:solidFill>
                  <a:schemeClr val="tx1"/>
                </a:solidFill>
                <a:effectLst/>
                <a:latin typeface="+mn-lt"/>
                <a:ea typeface="+mn-ea"/>
                <a:cs typeface="+mn-cs"/>
                <a:hlinkClick r:id="rId3"/>
              </a:rPr>
              <a:t>4</a:t>
            </a:r>
            <a:r>
              <a:rPr lang="en-GB" sz="1200" b="0" i="0" kern="1200" baseline="30000" dirty="0" smtClean="0">
                <a:solidFill>
                  <a:schemeClr val="tx1"/>
                </a:solidFill>
                <a:effectLst/>
                <a:latin typeface="+mn-lt"/>
                <a:ea typeface="+mn-ea"/>
                <a:cs typeface="+mn-cs"/>
              </a:rPr>
              <a:t>,</a:t>
            </a:r>
            <a:r>
              <a:rPr lang="en-GB" sz="1200" b="0" i="0" kern="1200" baseline="30000" dirty="0" smtClean="0">
                <a:solidFill>
                  <a:schemeClr val="tx1"/>
                </a:solidFill>
                <a:effectLst/>
                <a:latin typeface="+mn-lt"/>
                <a:ea typeface="+mn-ea"/>
                <a:cs typeface="+mn-cs"/>
                <a:hlinkClick r:id="rId4"/>
              </a:rPr>
              <a:t>6</a:t>
            </a:r>
            <a:r>
              <a:rPr lang="en-GB" sz="1200" b="0" i="0" kern="1200" baseline="30000" dirty="0" smtClean="0">
                <a:solidFill>
                  <a:schemeClr val="tx1"/>
                </a:solidFill>
                <a:effectLst/>
                <a:latin typeface="+mn-lt"/>
                <a:ea typeface="+mn-ea"/>
                <a:cs typeface="+mn-cs"/>
              </a:rPr>
              <a:t>,</a:t>
            </a:r>
            <a:r>
              <a:rPr lang="en-GB" sz="1200" b="0" i="0" kern="1200" baseline="30000" dirty="0" smtClean="0">
                <a:solidFill>
                  <a:schemeClr val="tx1"/>
                </a:solidFill>
                <a:effectLst/>
                <a:latin typeface="+mn-lt"/>
                <a:ea typeface="+mn-ea"/>
                <a:cs typeface="+mn-cs"/>
                <a:hlinkClick r:id="rId5"/>
              </a:rPr>
              <a:t>12</a:t>
            </a:r>
            <a:endParaRPr lang="en-GB" dirty="0"/>
          </a:p>
        </p:txBody>
      </p:sp>
      <p:sp>
        <p:nvSpPr>
          <p:cNvPr id="4" name="Slide Number Placeholder 3"/>
          <p:cNvSpPr>
            <a:spLocks noGrp="1"/>
          </p:cNvSpPr>
          <p:nvPr>
            <p:ph type="sldNum" sz="quarter" idx="10"/>
          </p:nvPr>
        </p:nvSpPr>
        <p:spPr/>
        <p:txBody>
          <a:bodyPr/>
          <a:lstStyle/>
          <a:p>
            <a:fld id="{038896A1-C6CA-4C57-80C8-10300E9EFCB6}" type="slidenum">
              <a:rPr lang="en-GB" smtClean="0"/>
              <a:t>15</a:t>
            </a:fld>
            <a:endParaRPr lang="en-GB"/>
          </a:p>
        </p:txBody>
      </p:sp>
    </p:spTree>
    <p:extLst>
      <p:ext uri="{BB962C8B-B14F-4D97-AF65-F5344CB8AC3E}">
        <p14:creationId xmlns:p14="http://schemas.microsoft.com/office/powerpoint/2010/main" val="2930984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2">
                    <a:lumMod val="75000"/>
                  </a:schemeClr>
                </a:solidFill>
              </a:rPr>
              <a:t>stretched definitions are causing inconsistencies in measurement and some suggest that MHL should not be a multi-dimensional construct but a multi-construct theory.</a:t>
            </a:r>
          </a:p>
          <a:p>
            <a:r>
              <a:rPr lang="en-GB" dirty="0" smtClean="0">
                <a:hlinkClick r:id="rId3"/>
              </a:rPr>
              <a:t>https://www.who.int/healthpromotion/health-literacy/en/</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0B950-F8C6-4A1E-A950-09ABEEABA6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552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2">
                    <a:lumMod val="75000"/>
                  </a:schemeClr>
                </a:solidFill>
              </a:rPr>
              <a:t>stretched definitions are causing inconsistencies in measurement and some suggest that MHL should not be a multi-dimensional construct but a multi-construct theory.</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0B950-F8C6-4A1E-A950-09ABEEABA6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707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MHL behind – going through the same evolution as health literacy</a:t>
            </a:r>
            <a:endParaRPr lang="en-GB" dirty="0"/>
          </a:p>
        </p:txBody>
      </p:sp>
      <p:sp>
        <p:nvSpPr>
          <p:cNvPr id="4" name="Slide Number Placeholder 3"/>
          <p:cNvSpPr>
            <a:spLocks noGrp="1"/>
          </p:cNvSpPr>
          <p:nvPr>
            <p:ph type="sldNum" sz="quarter" idx="10"/>
          </p:nvPr>
        </p:nvSpPr>
        <p:spPr/>
        <p:txBody>
          <a:bodyPr/>
          <a:lstStyle/>
          <a:p>
            <a:fld id="{038896A1-C6CA-4C57-80C8-10300E9EFCB6}" type="slidenum">
              <a:rPr lang="en-GB" smtClean="0"/>
              <a:t>18</a:t>
            </a:fld>
            <a:endParaRPr lang="en-GB"/>
          </a:p>
        </p:txBody>
      </p:sp>
    </p:spTree>
    <p:extLst>
      <p:ext uri="{BB962C8B-B14F-4D97-AF65-F5344CB8AC3E}">
        <p14:creationId xmlns:p14="http://schemas.microsoft.com/office/powerpoint/2010/main" val="96809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0B950-F8C6-4A1E-A950-09ABEEABA6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2227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0B950-F8C6-4A1E-A950-09ABEEABA6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2521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0B950-F8C6-4A1E-A950-09ABEEABA6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0772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0B950-F8C6-4A1E-A950-09ABEEABA6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3175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0B950-F8C6-4A1E-A950-09ABEEABA6C4}" type="slidenum">
              <a:rPr lang="en-GB" smtClean="0"/>
              <a:t>24</a:t>
            </a:fld>
            <a:endParaRPr lang="en-GB"/>
          </a:p>
        </p:txBody>
      </p:sp>
    </p:spTree>
    <p:extLst>
      <p:ext uri="{BB962C8B-B14F-4D97-AF65-F5344CB8AC3E}">
        <p14:creationId xmlns:p14="http://schemas.microsoft.com/office/powerpoint/2010/main" val="24929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0B950-F8C6-4A1E-A950-09ABEEABA6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8651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Leighton (2009) conceptual confusion amongst</a:t>
            </a:r>
            <a:r>
              <a:rPr lang="en-GB" baseline="0" dirty="0" smtClean="0"/>
              <a:t> CYP about different mental health terminology. </a:t>
            </a:r>
            <a:endParaRPr lang="en-GB" dirty="0"/>
          </a:p>
        </p:txBody>
      </p:sp>
      <p:sp>
        <p:nvSpPr>
          <p:cNvPr id="4" name="Slide Number Placeholder 3"/>
          <p:cNvSpPr>
            <a:spLocks noGrp="1"/>
          </p:cNvSpPr>
          <p:nvPr>
            <p:ph type="sldNum" sz="quarter" idx="10"/>
          </p:nvPr>
        </p:nvSpPr>
        <p:spPr/>
        <p:txBody>
          <a:bodyPr/>
          <a:lstStyle/>
          <a:p>
            <a:fld id="{038896A1-C6CA-4C57-80C8-10300E9EFCB6}" type="slidenum">
              <a:rPr lang="en-GB" smtClean="0"/>
              <a:t>25</a:t>
            </a:fld>
            <a:endParaRPr lang="en-GB"/>
          </a:p>
        </p:txBody>
      </p:sp>
    </p:spTree>
    <p:extLst>
      <p:ext uri="{BB962C8B-B14F-4D97-AF65-F5344CB8AC3E}">
        <p14:creationId xmlns:p14="http://schemas.microsoft.com/office/powerpoint/2010/main" val="387368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Ranging</a:t>
            </a:r>
            <a:r>
              <a:rPr lang="en-GB" sz="1200" kern="1200" baseline="0" dirty="0" smtClean="0">
                <a:solidFill>
                  <a:schemeClr val="tx1"/>
                </a:solidFill>
                <a:effectLst/>
                <a:latin typeface="+mn-lt"/>
                <a:ea typeface="+mn-ea"/>
                <a:cs typeface="+mn-cs"/>
              </a:rPr>
              <a:t> from specific domains Pang to MHL scales to positive MHL.</a:t>
            </a:r>
          </a:p>
          <a:p>
            <a:r>
              <a:rPr lang="en-GB" sz="1200" kern="1200" dirty="0" smtClean="0">
                <a:solidFill>
                  <a:schemeClr val="tx1"/>
                </a:solidFill>
                <a:effectLst/>
                <a:latin typeface="+mn-lt"/>
                <a:ea typeface="+mn-ea"/>
                <a:cs typeface="+mn-cs"/>
              </a:rPr>
              <a:t>Adolescent Depression Knowledge Questionnaire (ADKQ) Hart</a:t>
            </a:r>
            <a:r>
              <a:rPr lang="en-GB" sz="1200" kern="1200" baseline="0" dirty="0" smtClean="0">
                <a:solidFill>
                  <a:schemeClr val="tx1"/>
                </a:solidFill>
                <a:effectLst/>
                <a:latin typeface="+mn-lt"/>
                <a:ea typeface="+mn-ea"/>
                <a:cs typeface="+mn-cs"/>
              </a:rPr>
              <a:t> et al. 2014</a:t>
            </a:r>
          </a:p>
          <a:p>
            <a:r>
              <a:rPr lang="en-GB" sz="1200" kern="1200" baseline="0" dirty="0" smtClean="0">
                <a:solidFill>
                  <a:schemeClr val="tx1"/>
                </a:solidFill>
                <a:effectLst/>
                <a:latin typeface="+mn-lt"/>
                <a:ea typeface="+mn-ea"/>
                <a:cs typeface="+mn-cs"/>
              </a:rPr>
              <a:t>R-AQ pinto et al. </a:t>
            </a:r>
          </a:p>
          <a:p>
            <a:r>
              <a:rPr lang="en-GB" sz="1200" kern="1200" baseline="0" dirty="0" smtClean="0">
                <a:solidFill>
                  <a:schemeClr val="tx1"/>
                </a:solidFill>
                <a:effectLst/>
                <a:latin typeface="+mn-lt"/>
                <a:ea typeface="+mn-ea"/>
                <a:cs typeface="+mn-cs"/>
              </a:rPr>
              <a:t>Link 1999 social distance scale </a:t>
            </a:r>
          </a:p>
          <a:p>
            <a:r>
              <a:rPr lang="en-GB" sz="1200" kern="1200" dirty="0" smtClean="0">
                <a:solidFill>
                  <a:schemeClr val="tx1"/>
                </a:solidFill>
                <a:effectLst/>
                <a:latin typeface="+mn-lt"/>
                <a:ea typeface="+mn-ea"/>
                <a:cs typeface="+mn-cs"/>
              </a:rPr>
              <a:t>The Depression Stigma Scale (DSS) </a:t>
            </a:r>
          </a:p>
          <a:p>
            <a:r>
              <a:rPr lang="en-GB" sz="1200" kern="1200" dirty="0" smtClean="0">
                <a:solidFill>
                  <a:schemeClr val="tx1"/>
                </a:solidFill>
                <a:effectLst/>
                <a:latin typeface="+mn-lt"/>
                <a:ea typeface="+mn-ea"/>
                <a:cs typeface="+mn-cs"/>
              </a:rPr>
              <a:t>Opinions about Mental Illness Scale (OMI) </a:t>
            </a:r>
          </a:p>
          <a:p>
            <a:r>
              <a:rPr lang="en-GB" sz="1200" kern="1200" dirty="0" smtClean="0">
                <a:solidFill>
                  <a:schemeClr val="tx1"/>
                </a:solidFill>
                <a:effectLst/>
                <a:latin typeface="+mn-lt"/>
                <a:ea typeface="+mn-ea"/>
                <a:cs typeface="+mn-cs"/>
              </a:rPr>
              <a:t>Attitudes Toward Serious Mental Illness Scale–Adolescent Version (ATSMI-AV) Subjective Social Status Loss Scale </a:t>
            </a:r>
          </a:p>
          <a:p>
            <a:r>
              <a:rPr lang="en-GB" sz="1200" kern="1200" dirty="0" smtClean="0">
                <a:solidFill>
                  <a:schemeClr val="tx1"/>
                </a:solidFill>
                <a:effectLst/>
                <a:latin typeface="+mn-lt"/>
                <a:ea typeface="+mn-ea"/>
                <a:cs typeface="+mn-cs"/>
              </a:rPr>
              <a:t>General Help Seeking Questionnaire (GHSQ)</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0B950-F8C6-4A1E-A950-09ABEEABA6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318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0B950-F8C6-4A1E-A950-09ABEEABA6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0169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0B950-F8C6-4A1E-A950-09ABEEABA6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2262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Skills for critical appraisal</a:t>
            </a:r>
            <a:r>
              <a:rPr lang="en-GB" baseline="0" dirty="0" smtClean="0"/>
              <a:t> of mental health information and knowledge about rights in healthcare and controversies and disagreements in the field. We need to be encouraging CYP to be advocates for education systems that are mentally health and well funded services but teachers up to now are expected to remain politically neutral. </a:t>
            </a:r>
            <a:endParaRPr lang="en-GB" dirty="0"/>
          </a:p>
        </p:txBody>
      </p:sp>
      <p:sp>
        <p:nvSpPr>
          <p:cNvPr id="4" name="Slide Number Placeholder 3"/>
          <p:cNvSpPr>
            <a:spLocks noGrp="1"/>
          </p:cNvSpPr>
          <p:nvPr>
            <p:ph type="sldNum" sz="quarter" idx="10"/>
          </p:nvPr>
        </p:nvSpPr>
        <p:spPr/>
        <p:txBody>
          <a:bodyPr/>
          <a:lstStyle/>
          <a:p>
            <a:fld id="{038896A1-C6CA-4C57-80C8-10300E9EFCB6}" type="slidenum">
              <a:rPr lang="en-GB" smtClean="0"/>
              <a:t>31</a:t>
            </a:fld>
            <a:endParaRPr lang="en-GB"/>
          </a:p>
        </p:txBody>
      </p:sp>
    </p:spTree>
    <p:extLst>
      <p:ext uri="{BB962C8B-B14F-4D97-AF65-F5344CB8AC3E}">
        <p14:creationId xmlns:p14="http://schemas.microsoft.com/office/powerpoint/2010/main" val="1914278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0B950-F8C6-4A1E-A950-09ABEEABA6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6787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0B950-F8C6-4A1E-A950-09ABEEABA6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681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8896A1-C6CA-4C57-80C8-10300E9EFCB6}" type="slidenum">
              <a:rPr lang="en-GB" smtClean="0"/>
              <a:t>3</a:t>
            </a:fld>
            <a:endParaRPr lang="en-GB"/>
          </a:p>
        </p:txBody>
      </p:sp>
    </p:spTree>
    <p:extLst>
      <p:ext uri="{BB962C8B-B14F-4D97-AF65-F5344CB8AC3E}">
        <p14:creationId xmlns:p14="http://schemas.microsoft.com/office/powerpoint/2010/main" val="1265651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As part of our ‘You’re never too young to talk mental health’ campaign, we held 4 regional workshops where we launched our ‘</a:t>
            </a:r>
            <a:r>
              <a:rPr lang="en-GB" sz="1200" b="1" i="0" u="none" strike="noStrike" kern="1200" dirty="0" smtClean="0">
                <a:solidFill>
                  <a:schemeClr val="tx1"/>
                </a:solidFill>
                <a:effectLst/>
                <a:latin typeface="+mn-lt"/>
                <a:ea typeface="+mn-ea"/>
                <a:cs typeface="+mn-cs"/>
                <a:hlinkClick r:id="rId3" tooltip="Talking Mental Health: Animation &amp; Teacher Toolkit"/>
              </a:rPr>
              <a:t>Talking Mental Health</a:t>
            </a:r>
            <a:r>
              <a:rPr lang="en-GB" sz="1200" b="1" i="0" kern="1200" dirty="0" smtClean="0">
                <a:solidFill>
                  <a:schemeClr val="tx1"/>
                </a:solidFill>
                <a:effectLst/>
                <a:latin typeface="+mn-lt"/>
                <a:ea typeface="+mn-ea"/>
                <a:cs typeface="+mn-cs"/>
              </a:rPr>
              <a:t>’ animation and teacher toolkit, aimed at years 5 and 6 pupils.</a:t>
            </a:r>
          </a:p>
          <a:p>
            <a:endParaRPr lang="en-GB" dirty="0"/>
          </a:p>
        </p:txBody>
      </p:sp>
      <p:sp>
        <p:nvSpPr>
          <p:cNvPr id="4" name="Slide Number Placeholder 3"/>
          <p:cNvSpPr>
            <a:spLocks noGrp="1"/>
          </p:cNvSpPr>
          <p:nvPr>
            <p:ph type="sldNum" sz="quarter" idx="10"/>
          </p:nvPr>
        </p:nvSpPr>
        <p:spPr/>
        <p:txBody>
          <a:bodyPr/>
          <a:lstStyle/>
          <a:p>
            <a:fld id="{038896A1-C6CA-4C57-80C8-10300E9EFCB6}" type="slidenum">
              <a:rPr lang="en-GB" smtClean="0"/>
              <a:t>4</a:t>
            </a:fld>
            <a:endParaRPr lang="en-GB"/>
          </a:p>
        </p:txBody>
      </p:sp>
    </p:spTree>
    <p:extLst>
      <p:ext uri="{BB962C8B-B14F-4D97-AF65-F5344CB8AC3E}">
        <p14:creationId xmlns:p14="http://schemas.microsoft.com/office/powerpoint/2010/main" val="3366973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smtClean="0"/>
              <a:t>Adds significant pressure on the school workforce without sufficiently increasing resources</a:t>
            </a:r>
          </a:p>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r>
              <a:rPr lang="en-GB" sz="1200" dirty="0" smtClean="0"/>
              <a:t>A lack of focus on prevention and promotion and early intervention</a:t>
            </a:r>
          </a:p>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r>
              <a:rPr lang="en-GB" sz="1200" dirty="0" smtClean="0"/>
              <a:t>A lack of acknowledgement for the adverse effects of the current education system on mental health and wellbeing </a:t>
            </a:r>
          </a:p>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r>
              <a:rPr lang="en-GB" sz="1200" dirty="0" smtClean="0"/>
              <a:t>Unambitious and unfair rollout with long timeframes and a small number of trailblazer areas</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0B950-F8C6-4A1E-A950-09ABEEABA6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190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8896A1-C6CA-4C57-80C8-10300E9EFCB6}" type="slidenum">
              <a:rPr lang="en-GB" smtClean="0"/>
              <a:t>6</a:t>
            </a:fld>
            <a:endParaRPr lang="en-GB"/>
          </a:p>
        </p:txBody>
      </p:sp>
    </p:spTree>
    <p:extLst>
      <p:ext uri="{BB962C8B-B14F-4D97-AF65-F5344CB8AC3E}">
        <p14:creationId xmlns:p14="http://schemas.microsoft.com/office/powerpoint/2010/main" val="374507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8896A1-C6CA-4C57-80C8-10300E9EFCB6}" type="slidenum">
              <a:rPr lang="en-GB" smtClean="0"/>
              <a:t>7</a:t>
            </a:fld>
            <a:endParaRPr lang="en-GB"/>
          </a:p>
        </p:txBody>
      </p:sp>
    </p:spTree>
    <p:extLst>
      <p:ext uri="{BB962C8B-B14F-4D97-AF65-F5344CB8AC3E}">
        <p14:creationId xmlns:p14="http://schemas.microsoft.com/office/powerpoint/2010/main" val="3755095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8896A1-C6CA-4C57-80C8-10300E9EFCB6}" type="slidenum">
              <a:rPr lang="en-GB" smtClean="0"/>
              <a:t>8</a:t>
            </a:fld>
            <a:endParaRPr lang="en-GB"/>
          </a:p>
        </p:txBody>
      </p:sp>
    </p:spTree>
    <p:extLst>
      <p:ext uri="{BB962C8B-B14F-4D97-AF65-F5344CB8AC3E}">
        <p14:creationId xmlns:p14="http://schemas.microsoft.com/office/powerpoint/2010/main" val="105128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8896A1-C6CA-4C57-80C8-10300E9EFCB6}" type="slidenum">
              <a:rPr lang="en-GB" smtClean="0"/>
              <a:t>9</a:t>
            </a:fld>
            <a:endParaRPr lang="en-GB"/>
          </a:p>
        </p:txBody>
      </p:sp>
    </p:spTree>
    <p:extLst>
      <p:ext uri="{BB962C8B-B14F-4D97-AF65-F5344CB8AC3E}">
        <p14:creationId xmlns:p14="http://schemas.microsoft.com/office/powerpoint/2010/main" val="233695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87B281-6D58-4428-9125-C37E1088C7FB}"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E157E5-31BB-4B23-B08D-2B9EBF8D5073}" type="slidenum">
              <a:rPr lang="en-GB" smtClean="0"/>
              <a:t>‹#›</a:t>
            </a:fld>
            <a:endParaRPr lang="en-GB"/>
          </a:p>
        </p:txBody>
      </p:sp>
    </p:spTree>
    <p:extLst>
      <p:ext uri="{BB962C8B-B14F-4D97-AF65-F5344CB8AC3E}">
        <p14:creationId xmlns:p14="http://schemas.microsoft.com/office/powerpoint/2010/main" val="225822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87B281-6D58-4428-9125-C37E1088C7FB}"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E157E5-31BB-4B23-B08D-2B9EBF8D5073}" type="slidenum">
              <a:rPr lang="en-GB" smtClean="0"/>
              <a:t>‹#›</a:t>
            </a:fld>
            <a:endParaRPr lang="en-GB"/>
          </a:p>
        </p:txBody>
      </p:sp>
    </p:spTree>
    <p:extLst>
      <p:ext uri="{BB962C8B-B14F-4D97-AF65-F5344CB8AC3E}">
        <p14:creationId xmlns:p14="http://schemas.microsoft.com/office/powerpoint/2010/main" val="370094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87B281-6D58-4428-9125-C37E1088C7FB}"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E157E5-31BB-4B23-B08D-2B9EBF8D5073}" type="slidenum">
              <a:rPr lang="en-GB" smtClean="0"/>
              <a:t>‹#›</a:t>
            </a:fld>
            <a:endParaRPr lang="en-GB"/>
          </a:p>
        </p:txBody>
      </p:sp>
    </p:spTree>
    <p:extLst>
      <p:ext uri="{BB962C8B-B14F-4D97-AF65-F5344CB8AC3E}">
        <p14:creationId xmlns:p14="http://schemas.microsoft.com/office/powerpoint/2010/main" val="3121246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10/7/2019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9492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336121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10/7/2019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8837684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563967737"/>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528854864"/>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536945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171112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10/7/2019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2440165"/>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87B281-6D58-4428-9125-C37E1088C7FB}"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E157E5-31BB-4B23-B08D-2B9EBF8D5073}" type="slidenum">
              <a:rPr lang="en-GB" smtClean="0"/>
              <a:t>‹#›</a:t>
            </a:fld>
            <a:endParaRPr lang="en-GB"/>
          </a:p>
        </p:txBody>
      </p:sp>
    </p:spTree>
    <p:extLst>
      <p:ext uri="{BB962C8B-B14F-4D97-AF65-F5344CB8AC3E}">
        <p14:creationId xmlns:p14="http://schemas.microsoft.com/office/powerpoint/2010/main" val="2181239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10/7/2019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461917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824856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38645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87B281-6D58-4428-9125-C37E1088C7FB}"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E157E5-31BB-4B23-B08D-2B9EBF8D5073}" type="slidenum">
              <a:rPr lang="en-GB" smtClean="0"/>
              <a:t>‹#›</a:t>
            </a:fld>
            <a:endParaRPr lang="en-GB"/>
          </a:p>
        </p:txBody>
      </p:sp>
    </p:spTree>
    <p:extLst>
      <p:ext uri="{BB962C8B-B14F-4D97-AF65-F5344CB8AC3E}">
        <p14:creationId xmlns:p14="http://schemas.microsoft.com/office/powerpoint/2010/main" val="333769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87B281-6D58-4428-9125-C37E1088C7FB}" type="datetimeFigureOut">
              <a:rPr lang="en-GB" smtClean="0"/>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E157E5-31BB-4B23-B08D-2B9EBF8D5073}" type="slidenum">
              <a:rPr lang="en-GB" smtClean="0"/>
              <a:t>‹#›</a:t>
            </a:fld>
            <a:endParaRPr lang="en-GB"/>
          </a:p>
        </p:txBody>
      </p:sp>
    </p:spTree>
    <p:extLst>
      <p:ext uri="{BB962C8B-B14F-4D97-AF65-F5344CB8AC3E}">
        <p14:creationId xmlns:p14="http://schemas.microsoft.com/office/powerpoint/2010/main" val="36123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87B281-6D58-4428-9125-C37E1088C7FB}" type="datetimeFigureOut">
              <a:rPr lang="en-GB" smtClean="0"/>
              <a:t>07/10/2019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E157E5-31BB-4B23-B08D-2B9EBF8D5073}" type="slidenum">
              <a:rPr lang="en-GB" smtClean="0"/>
              <a:t>‹#›</a:t>
            </a:fld>
            <a:endParaRPr lang="en-GB"/>
          </a:p>
        </p:txBody>
      </p:sp>
    </p:spTree>
    <p:extLst>
      <p:ext uri="{BB962C8B-B14F-4D97-AF65-F5344CB8AC3E}">
        <p14:creationId xmlns:p14="http://schemas.microsoft.com/office/powerpoint/2010/main" val="67266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87B281-6D58-4428-9125-C37E1088C7FB}" type="datetimeFigureOut">
              <a:rPr lang="en-GB" smtClean="0"/>
              <a:t>07/10/2019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E157E5-31BB-4B23-B08D-2B9EBF8D5073}" type="slidenum">
              <a:rPr lang="en-GB" smtClean="0"/>
              <a:t>‹#›</a:t>
            </a:fld>
            <a:endParaRPr lang="en-GB"/>
          </a:p>
        </p:txBody>
      </p:sp>
    </p:spTree>
    <p:extLst>
      <p:ext uri="{BB962C8B-B14F-4D97-AF65-F5344CB8AC3E}">
        <p14:creationId xmlns:p14="http://schemas.microsoft.com/office/powerpoint/2010/main" val="339866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7B281-6D58-4428-9125-C37E1088C7FB}" type="datetimeFigureOut">
              <a:rPr lang="en-GB" smtClean="0"/>
              <a:t>07/10/2019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E157E5-31BB-4B23-B08D-2B9EBF8D5073}" type="slidenum">
              <a:rPr lang="en-GB" smtClean="0"/>
              <a:t>‹#›</a:t>
            </a:fld>
            <a:endParaRPr lang="en-GB"/>
          </a:p>
        </p:txBody>
      </p:sp>
    </p:spTree>
    <p:extLst>
      <p:ext uri="{BB962C8B-B14F-4D97-AF65-F5344CB8AC3E}">
        <p14:creationId xmlns:p14="http://schemas.microsoft.com/office/powerpoint/2010/main" val="273844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87B281-6D58-4428-9125-C37E1088C7FB}" type="datetimeFigureOut">
              <a:rPr lang="en-GB" smtClean="0"/>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E157E5-31BB-4B23-B08D-2B9EBF8D5073}" type="slidenum">
              <a:rPr lang="en-GB" smtClean="0"/>
              <a:t>‹#›</a:t>
            </a:fld>
            <a:endParaRPr lang="en-GB"/>
          </a:p>
        </p:txBody>
      </p:sp>
    </p:spTree>
    <p:extLst>
      <p:ext uri="{BB962C8B-B14F-4D97-AF65-F5344CB8AC3E}">
        <p14:creationId xmlns:p14="http://schemas.microsoft.com/office/powerpoint/2010/main" val="350903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87B281-6D58-4428-9125-C37E1088C7FB}" type="datetimeFigureOut">
              <a:rPr lang="en-GB" smtClean="0"/>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E157E5-31BB-4B23-B08D-2B9EBF8D5073}" type="slidenum">
              <a:rPr lang="en-GB" smtClean="0"/>
              <a:t>‹#›</a:t>
            </a:fld>
            <a:endParaRPr lang="en-GB"/>
          </a:p>
        </p:txBody>
      </p:sp>
    </p:spTree>
    <p:extLst>
      <p:ext uri="{BB962C8B-B14F-4D97-AF65-F5344CB8AC3E}">
        <p14:creationId xmlns:p14="http://schemas.microsoft.com/office/powerpoint/2010/main" val="93227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7B281-6D58-4428-9125-C37E1088C7FB}" type="datetimeFigureOut">
              <a:rPr lang="en-GB" smtClean="0"/>
              <a:t>07/10/2019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157E5-31BB-4B23-B08D-2B9EBF8D5073}" type="slidenum">
              <a:rPr lang="en-GB" smtClean="0"/>
              <a:t>‹#›</a:t>
            </a:fld>
            <a:endParaRPr lang="en-GB"/>
          </a:p>
        </p:txBody>
      </p:sp>
    </p:spTree>
    <p:extLst>
      <p:ext uri="{BB962C8B-B14F-4D97-AF65-F5344CB8AC3E}">
        <p14:creationId xmlns:p14="http://schemas.microsoft.com/office/powerpoint/2010/main" val="2059596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10/7/2019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1859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116" y="1783830"/>
            <a:ext cx="10318418" cy="3655245"/>
          </a:xfrm>
        </p:spPr>
        <p:txBody>
          <a:bodyPr/>
          <a:lstStyle/>
          <a:p>
            <a:pPr>
              <a:lnSpc>
                <a:spcPct val="100000"/>
              </a:lnSpc>
              <a:spcBef>
                <a:spcPts val="0"/>
              </a:spcBef>
              <a:spcAft>
                <a:spcPts val="2400"/>
              </a:spcAft>
            </a:pPr>
            <a:r>
              <a:rPr lang="en-GB" sz="3600" b="1" dirty="0">
                <a:solidFill>
                  <a:schemeClr val="tx2">
                    <a:lumMod val="75000"/>
                  </a:schemeClr>
                </a:solidFill>
                <a:latin typeface="+mn-lt"/>
              </a:rPr>
              <a:t>Adolescent </a:t>
            </a:r>
            <a:r>
              <a:rPr lang="en-GB" sz="3600" b="1" dirty="0" smtClean="0">
                <a:solidFill>
                  <a:schemeClr val="tx2">
                    <a:lumMod val="75000"/>
                  </a:schemeClr>
                </a:solidFill>
                <a:latin typeface="+mn-lt"/>
              </a:rPr>
              <a:t/>
            </a:r>
            <a:br>
              <a:rPr lang="en-GB" sz="3600" b="1" dirty="0" smtClean="0">
                <a:solidFill>
                  <a:schemeClr val="tx2">
                    <a:lumMod val="75000"/>
                  </a:schemeClr>
                </a:solidFill>
                <a:latin typeface="+mn-lt"/>
              </a:rPr>
            </a:br>
            <a:r>
              <a:rPr lang="en-GB" sz="3600" b="1" dirty="0" smtClean="0">
                <a:solidFill>
                  <a:schemeClr val="tx2">
                    <a:lumMod val="75000"/>
                  </a:schemeClr>
                </a:solidFill>
                <a:latin typeface="+mn-lt"/>
              </a:rPr>
              <a:t>Mental </a:t>
            </a:r>
            <a:r>
              <a:rPr lang="en-GB" sz="3600" b="1" dirty="0">
                <a:solidFill>
                  <a:schemeClr val="tx2">
                    <a:lumMod val="75000"/>
                  </a:schemeClr>
                </a:solidFill>
                <a:latin typeface="+mn-lt"/>
              </a:rPr>
              <a:t>Health </a:t>
            </a:r>
            <a:r>
              <a:rPr lang="en-GB" sz="3600" b="1" dirty="0" smtClean="0">
                <a:solidFill>
                  <a:schemeClr val="tx2">
                    <a:lumMod val="75000"/>
                  </a:schemeClr>
                </a:solidFill>
                <a:latin typeface="+mn-lt"/>
              </a:rPr>
              <a:t>Literacy </a:t>
            </a:r>
            <a:r>
              <a:rPr lang="en-GB" sz="2000" b="1" dirty="0" smtClean="0">
                <a:solidFill>
                  <a:schemeClr val="tx2">
                    <a:lumMod val="75000"/>
                  </a:schemeClr>
                </a:solidFill>
                <a:latin typeface="+mn-lt"/>
              </a:rPr>
              <a:t/>
            </a:r>
            <a:br>
              <a:rPr lang="en-GB" sz="2000" b="1" dirty="0" smtClean="0">
                <a:solidFill>
                  <a:schemeClr val="tx2">
                    <a:lumMod val="75000"/>
                  </a:schemeClr>
                </a:solidFill>
                <a:latin typeface="+mn-lt"/>
              </a:rPr>
            </a:br>
            <a:r>
              <a:rPr lang="en-GB" sz="2000" b="1" dirty="0" smtClean="0">
                <a:solidFill>
                  <a:schemeClr val="tx2">
                    <a:lumMod val="75000"/>
                  </a:schemeClr>
                </a:solidFill>
                <a:latin typeface="+mn-lt"/>
              </a:rPr>
              <a:t/>
            </a:r>
            <a:br>
              <a:rPr lang="en-GB" sz="2000" b="1" dirty="0" smtClean="0">
                <a:solidFill>
                  <a:schemeClr val="tx2">
                    <a:lumMod val="75000"/>
                  </a:schemeClr>
                </a:solidFill>
                <a:latin typeface="+mn-lt"/>
              </a:rPr>
            </a:br>
            <a:r>
              <a:rPr lang="en-GB" sz="2000" b="1" dirty="0" smtClean="0">
                <a:solidFill>
                  <a:schemeClr val="tx2">
                    <a:lumMod val="75000"/>
                  </a:schemeClr>
                </a:solidFill>
                <a:latin typeface="+mn-lt"/>
              </a:rPr>
              <a:t>Current </a:t>
            </a:r>
            <a:r>
              <a:rPr lang="en-GB" sz="2000" b="1" dirty="0">
                <a:solidFill>
                  <a:schemeClr val="tx2">
                    <a:lumMod val="75000"/>
                  </a:schemeClr>
                </a:solidFill>
                <a:latin typeface="+mn-lt"/>
              </a:rPr>
              <a:t>Challenges and </a:t>
            </a:r>
            <a:r>
              <a:rPr lang="en-GB" sz="2000" b="1" dirty="0" smtClean="0">
                <a:solidFill>
                  <a:schemeClr val="tx2">
                    <a:lumMod val="75000"/>
                  </a:schemeClr>
                </a:solidFill>
                <a:latin typeface="+mn-lt"/>
              </a:rPr>
              <a:t>Inconsistencies</a:t>
            </a:r>
            <a:r>
              <a:rPr lang="en-GB" sz="9600" b="1" dirty="0"/>
              <a:t/>
            </a:r>
            <a:br>
              <a:rPr lang="en-GB" sz="9600" b="1" dirty="0"/>
            </a:br>
            <a:r>
              <a:rPr lang="en-GB" sz="6600" dirty="0" smtClean="0">
                <a:latin typeface="+mn-lt"/>
              </a:rPr>
              <a:t/>
            </a:r>
            <a:br>
              <a:rPr lang="en-GB" sz="6600" dirty="0" smtClean="0">
                <a:latin typeface="+mn-lt"/>
              </a:rPr>
            </a:br>
            <a:endParaRPr lang="en-GB" sz="2000" b="1" dirty="0">
              <a:latin typeface="+mn-lt"/>
            </a:endParaRPr>
          </a:p>
        </p:txBody>
      </p:sp>
      <p:sp>
        <p:nvSpPr>
          <p:cNvPr id="5" name="Subtitle 2"/>
          <p:cNvSpPr txBox="1">
            <a:spLocks/>
          </p:cNvSpPr>
          <p:nvPr/>
        </p:nvSpPr>
        <p:spPr>
          <a:xfrm>
            <a:off x="2080226" y="4121978"/>
            <a:ext cx="8045373" cy="742279"/>
          </a:xfrm>
          <a:prstGeom prst="rect">
            <a:avLst/>
          </a:prstGeom>
        </p:spPr>
        <p:txBody>
          <a:bodyPr vert="horz" lIns="91440" tIns="45720" rIns="91440" bIns="45720" rtlCol="0" anchor="t">
            <a:norm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100000"/>
              </a:lnSpc>
              <a:spcBef>
                <a:spcPts val="700"/>
              </a:spcBef>
              <a:spcAft>
                <a:spcPts val="0"/>
              </a:spcAft>
              <a:buClr>
                <a:srgbClr val="46464A"/>
              </a:buClr>
              <a:buSzTx/>
              <a:buFont typeface="Arial" panose="020B0604020202020204" pitchFamily="34" charset="0"/>
              <a:buNone/>
              <a:tabLst/>
              <a:defRPr/>
            </a:pPr>
            <a:r>
              <a:rPr kumimoji="0" lang="en-GB" sz="1600" b="1" i="0" u="none" strike="noStrike" kern="1200" cap="all" spc="400" normalizeH="0" baseline="0" noProof="0" dirty="0" smtClean="0">
                <a:ln>
                  <a:noFill/>
                </a:ln>
                <a:solidFill>
                  <a:srgbClr val="000000">
                    <a:lumMod val="85000"/>
                    <a:lumOff val="15000"/>
                  </a:srgbClr>
                </a:solidFill>
                <a:effectLst/>
                <a:uLnTx/>
                <a:uFillTx/>
                <a:latin typeface="Gill Sans MT" panose="020B0502020104020203"/>
                <a:ea typeface="+mn-ea"/>
                <a:cs typeface="+mn-cs"/>
              </a:rPr>
              <a:t>  </a:t>
            </a:r>
          </a:p>
          <a:p>
            <a:pPr marL="0" marR="0" lvl="0" indent="0" algn="ctr" defTabSz="914400" rtl="0" eaLnBrk="1" fontAlgn="auto" latinLnBrk="0" hangingPunct="1">
              <a:lnSpc>
                <a:spcPct val="100000"/>
              </a:lnSpc>
              <a:spcBef>
                <a:spcPts val="700"/>
              </a:spcBef>
              <a:spcAft>
                <a:spcPts val="0"/>
              </a:spcAft>
              <a:buClr>
                <a:srgbClr val="46464A"/>
              </a:buClr>
              <a:buSzTx/>
              <a:buFont typeface="Arial" panose="020B0604020202020204" pitchFamily="34" charset="0"/>
              <a:buNone/>
              <a:tabLst/>
              <a:defRPr/>
            </a:pPr>
            <a:r>
              <a:rPr kumimoji="0" lang="en-GB" sz="1600" b="1" i="0" u="none" strike="noStrike" kern="1200" cap="all" spc="400" normalizeH="0" baseline="0" noProof="0" dirty="0" smtClean="0">
                <a:ln>
                  <a:noFill/>
                </a:ln>
                <a:solidFill>
                  <a:srgbClr val="000000">
                    <a:lumMod val="85000"/>
                    <a:lumOff val="15000"/>
                  </a:srgbClr>
                </a:solidFill>
                <a:effectLst/>
                <a:uLnTx/>
                <a:uFillTx/>
                <a:latin typeface="Gill Sans MT" panose="020B0502020104020203"/>
                <a:ea typeface="+mn-ea"/>
                <a:cs typeface="+mn-cs"/>
              </a:rPr>
              <a:t>  Rosie Mansfield</a:t>
            </a:r>
          </a:p>
          <a:p>
            <a:pPr marL="0" marR="0" lvl="0" indent="0" algn="ctr" defTabSz="914400" rtl="0" eaLnBrk="1" fontAlgn="auto" latinLnBrk="0" hangingPunct="1">
              <a:lnSpc>
                <a:spcPct val="100000"/>
              </a:lnSpc>
              <a:spcBef>
                <a:spcPts val="700"/>
              </a:spcBef>
              <a:spcAft>
                <a:spcPts val="0"/>
              </a:spcAft>
              <a:buClr>
                <a:srgbClr val="46464A"/>
              </a:buClr>
              <a:buSzTx/>
              <a:buFont typeface="Arial" panose="020B0604020202020204" pitchFamily="34" charset="0"/>
              <a:buNone/>
              <a:tabLst/>
              <a:defRPr/>
            </a:pPr>
            <a:endParaRPr kumimoji="0" lang="en-GB" sz="1600" b="1" i="0" u="none" strike="noStrike" kern="1200" cap="all" spc="400" normalizeH="0" baseline="0" noProof="0" dirty="0">
              <a:ln>
                <a:noFill/>
              </a:ln>
              <a:solidFill>
                <a:srgbClr val="000000">
                  <a:lumMod val="85000"/>
                  <a:lumOff val="15000"/>
                </a:srgbClr>
              </a:solidFill>
              <a:effectLst/>
              <a:uLnTx/>
              <a:uFillTx/>
              <a:latin typeface="Gill Sans MT" panose="020B0502020104020203"/>
              <a:ea typeface="+mn-ea"/>
              <a:cs typeface="+mn-cs"/>
            </a:endParaRPr>
          </a:p>
        </p:txBody>
      </p:sp>
      <p:grpSp>
        <p:nvGrpSpPr>
          <p:cNvPr id="8" name="Group 7"/>
          <p:cNvGrpSpPr/>
          <p:nvPr/>
        </p:nvGrpSpPr>
        <p:grpSpPr>
          <a:xfrm>
            <a:off x="7663275" y="5883064"/>
            <a:ext cx="4357722" cy="726555"/>
            <a:chOff x="7663275" y="5883064"/>
            <a:chExt cx="4357722" cy="72655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3908" y="5936907"/>
              <a:ext cx="1611380" cy="672712"/>
            </a:xfrm>
            <a:prstGeom prst="rect">
              <a:avLst/>
            </a:prstGeom>
          </p:spPr>
        </p:pic>
        <p:pic>
          <p:nvPicPr>
            <p:cNvPr id="6" name="Picture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368"/>
            <a:stretch/>
          </p:blipFill>
          <p:spPr>
            <a:xfrm>
              <a:off x="7663275" y="5936907"/>
              <a:ext cx="1085849" cy="672712"/>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10072" y="5883064"/>
              <a:ext cx="1210925" cy="726555"/>
            </a:xfrm>
            <a:prstGeom prst="rect">
              <a:avLst/>
            </a:prstGeom>
          </p:spPr>
        </p:pic>
      </p:grpSp>
      <p:sp>
        <p:nvSpPr>
          <p:cNvPr id="3" name="TextBox 2"/>
          <p:cNvSpPr txBox="1"/>
          <p:nvPr/>
        </p:nvSpPr>
        <p:spPr>
          <a:xfrm>
            <a:off x="1097116" y="6388768"/>
            <a:ext cx="3739579" cy="369332"/>
          </a:xfrm>
          <a:prstGeom prst="rect">
            <a:avLst/>
          </a:prstGeom>
          <a:noFill/>
        </p:spPr>
        <p:txBody>
          <a:bodyPr wrap="square" rtlCol="0">
            <a:spAutoFit/>
          </a:bodyPr>
          <a:lstStyle/>
          <a:p>
            <a:r>
              <a:rPr lang="en-GB" dirty="0"/>
              <a:t>@RMansfieldUoM</a:t>
            </a:r>
          </a:p>
        </p:txBody>
      </p:sp>
    </p:spTree>
    <p:extLst>
      <p:ext uri="{BB962C8B-B14F-4D97-AF65-F5344CB8AC3E}">
        <p14:creationId xmlns:p14="http://schemas.microsoft.com/office/powerpoint/2010/main" val="3089366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3950" y="933451"/>
            <a:ext cx="10077450" cy="5155692"/>
          </a:xfrm>
        </p:spPr>
        <p:txBody>
          <a:bodyPr>
            <a:normAutofit/>
          </a:bodyPr>
          <a:lstStyle/>
          <a:p>
            <a:pPr marL="0" indent="0" eaLnBrk="0" fontAlgn="base" hangingPunct="0">
              <a:buNone/>
            </a:pPr>
            <a:endParaRPr lang="en-GB" sz="2400" dirty="0"/>
          </a:p>
          <a:p>
            <a:pPr marL="0" indent="0" algn="ctr" eaLnBrk="0" fontAlgn="base" hangingPunct="0">
              <a:buNone/>
            </a:pPr>
            <a:r>
              <a:rPr lang="en-GB" sz="3600" dirty="0" smtClean="0">
                <a:solidFill>
                  <a:schemeClr val="tx1">
                    <a:lumMod val="85000"/>
                    <a:lumOff val="15000"/>
                  </a:schemeClr>
                </a:solidFill>
              </a:rPr>
              <a:t>Can </a:t>
            </a:r>
            <a:r>
              <a:rPr lang="en-GB" sz="3600" dirty="0">
                <a:solidFill>
                  <a:schemeClr val="tx1">
                    <a:lumMod val="85000"/>
                    <a:lumOff val="15000"/>
                  </a:schemeClr>
                </a:solidFill>
              </a:rPr>
              <a:t>people tell that someone is mentally ill</a:t>
            </a:r>
            <a:r>
              <a:rPr lang="en-GB" sz="3600" dirty="0" smtClean="0">
                <a:solidFill>
                  <a:schemeClr val="tx1">
                    <a:lumMod val="85000"/>
                    <a:lumOff val="15000"/>
                  </a:schemeClr>
                </a:solidFill>
              </a:rPr>
              <a:t>?</a:t>
            </a:r>
          </a:p>
          <a:p>
            <a:pPr marL="0" indent="0" algn="ctr" eaLnBrk="0" fontAlgn="base" hangingPunct="0">
              <a:buNone/>
            </a:pPr>
            <a:endParaRPr lang="en-GB" sz="3600" dirty="0">
              <a:solidFill>
                <a:schemeClr val="tx1">
                  <a:lumMod val="85000"/>
                  <a:lumOff val="15000"/>
                </a:schemeClr>
              </a:solidFill>
            </a:endParaRPr>
          </a:p>
          <a:p>
            <a:pPr marL="0" indent="0" algn="ctr" eaLnBrk="0" fontAlgn="base" hangingPunct="0">
              <a:buNone/>
            </a:pPr>
            <a:r>
              <a:rPr lang="en-GB" sz="3600" dirty="0" smtClean="0">
                <a:solidFill>
                  <a:schemeClr val="tx1">
                    <a:lumMod val="85000"/>
                    <a:lumOff val="15000"/>
                  </a:schemeClr>
                </a:solidFill>
              </a:rPr>
              <a:t>Yes/No </a:t>
            </a:r>
            <a:endParaRPr lang="en-GB" sz="3600" dirty="0">
              <a:solidFill>
                <a:schemeClr val="tx1">
                  <a:lumMod val="85000"/>
                  <a:lumOff val="15000"/>
                </a:schemeClr>
              </a:solidFill>
            </a:endParaRPr>
          </a:p>
          <a:p>
            <a:pPr marL="457200" lvl="1" indent="0" eaLnBrk="0" fontAlgn="base" hangingPunct="0">
              <a:buNone/>
            </a:pPr>
            <a:endParaRPr lang="en-GB" sz="2000" dirty="0"/>
          </a:p>
        </p:txBody>
      </p:sp>
    </p:spTree>
    <p:extLst>
      <p:ext uri="{BB962C8B-B14F-4D97-AF65-F5344CB8AC3E}">
        <p14:creationId xmlns:p14="http://schemas.microsoft.com/office/powerpoint/2010/main" val="357692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933451"/>
            <a:ext cx="9906000" cy="5155692"/>
          </a:xfrm>
        </p:spPr>
        <p:txBody>
          <a:bodyPr>
            <a:normAutofit/>
          </a:bodyPr>
          <a:lstStyle/>
          <a:p>
            <a:pPr marL="0" indent="0" eaLnBrk="0" fontAlgn="base" hangingPunct="0">
              <a:buNone/>
            </a:pPr>
            <a:endParaRPr lang="en-GB" sz="2400" dirty="0"/>
          </a:p>
          <a:p>
            <a:pPr marL="0" indent="0" algn="ctr" eaLnBrk="0" fontAlgn="base" hangingPunct="0">
              <a:buNone/>
            </a:pPr>
            <a:r>
              <a:rPr lang="en-GB" altLang="en-US" sz="3600" dirty="0">
                <a:solidFill>
                  <a:schemeClr val="tx1">
                    <a:lumMod val="85000"/>
                    <a:lumOff val="15000"/>
                  </a:schemeClr>
                </a:solidFill>
                <a:ea typeface="Calibri" panose="020F0502020204030204" pitchFamily="34" charset="0"/>
                <a:cs typeface="Tahoma" panose="020B0604030504040204" pitchFamily="34" charset="0"/>
              </a:rPr>
              <a:t>Generalised anxiety disorder does not run in families</a:t>
            </a:r>
            <a:endParaRPr lang="en-GB" sz="3600" dirty="0">
              <a:solidFill>
                <a:schemeClr val="tx1">
                  <a:lumMod val="85000"/>
                  <a:lumOff val="15000"/>
                </a:schemeClr>
              </a:solidFill>
            </a:endParaRPr>
          </a:p>
          <a:p>
            <a:pPr marL="0" indent="0" algn="ctr" eaLnBrk="0" fontAlgn="base" hangingPunct="0">
              <a:buNone/>
            </a:pPr>
            <a:endParaRPr lang="en-GB" sz="3600" dirty="0" smtClean="0">
              <a:solidFill>
                <a:schemeClr val="tx1">
                  <a:lumMod val="85000"/>
                  <a:lumOff val="15000"/>
                </a:schemeClr>
              </a:solidFill>
            </a:endParaRPr>
          </a:p>
          <a:p>
            <a:pPr marL="0" indent="0" algn="ctr" eaLnBrk="0" fontAlgn="base" hangingPunct="0">
              <a:buNone/>
            </a:pPr>
            <a:r>
              <a:rPr lang="en-GB" sz="3600" dirty="0" smtClean="0">
                <a:solidFill>
                  <a:schemeClr val="tx1">
                    <a:lumMod val="85000"/>
                    <a:lumOff val="15000"/>
                  </a:schemeClr>
                </a:solidFill>
              </a:rPr>
              <a:t>True/False</a:t>
            </a:r>
            <a:endParaRPr lang="en-GB" sz="3600" dirty="0">
              <a:solidFill>
                <a:schemeClr val="tx1">
                  <a:lumMod val="85000"/>
                  <a:lumOff val="15000"/>
                </a:schemeClr>
              </a:solidFill>
            </a:endParaRPr>
          </a:p>
          <a:p>
            <a:pPr marL="457200" lvl="1" indent="0" eaLnBrk="0" fontAlgn="base" hangingPunct="0">
              <a:buNone/>
            </a:pPr>
            <a:endParaRPr lang="en-GB" sz="2000" dirty="0"/>
          </a:p>
        </p:txBody>
      </p:sp>
    </p:spTree>
    <p:extLst>
      <p:ext uri="{BB962C8B-B14F-4D97-AF65-F5344CB8AC3E}">
        <p14:creationId xmlns:p14="http://schemas.microsoft.com/office/powerpoint/2010/main" val="259994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933451"/>
            <a:ext cx="9906000" cy="5155692"/>
          </a:xfrm>
        </p:spPr>
        <p:txBody>
          <a:bodyPr>
            <a:normAutofit/>
          </a:bodyPr>
          <a:lstStyle/>
          <a:p>
            <a:pPr marL="0" indent="0" eaLnBrk="0" fontAlgn="base" hangingPunct="0">
              <a:buNone/>
            </a:pPr>
            <a:endParaRPr lang="en-GB" sz="2400" dirty="0"/>
          </a:p>
          <a:p>
            <a:pPr marL="0" lvl="0" indent="0" algn="ctr" eaLnBrk="0" fontAlgn="base" hangingPunct="0">
              <a:lnSpc>
                <a:spcPct val="100000"/>
              </a:lnSpc>
              <a:spcBef>
                <a:spcPct val="0"/>
              </a:spcBef>
              <a:spcAft>
                <a:spcPct val="0"/>
              </a:spcAft>
              <a:buClrTx/>
              <a:buNone/>
            </a:pPr>
            <a:r>
              <a:rPr lang="en-GB" altLang="en-US" sz="3600" dirty="0">
                <a:solidFill>
                  <a:schemeClr val="tx1">
                    <a:lumMod val="85000"/>
                    <a:lumOff val="15000"/>
                  </a:schemeClr>
                </a:solidFill>
                <a:ea typeface="Calibri" panose="020F0502020204030204" pitchFamily="34" charset="0"/>
                <a:cs typeface="Tahoma" panose="020B0604030504040204" pitchFamily="34" charset="0"/>
              </a:rPr>
              <a:t>Major depression is a curable </a:t>
            </a:r>
            <a:r>
              <a:rPr lang="en-GB" altLang="en-US" sz="3600" dirty="0" smtClean="0">
                <a:solidFill>
                  <a:schemeClr val="tx1">
                    <a:lumMod val="85000"/>
                    <a:lumOff val="15000"/>
                  </a:schemeClr>
                </a:solidFill>
                <a:ea typeface="Calibri" panose="020F0502020204030204" pitchFamily="34" charset="0"/>
                <a:cs typeface="Tahoma" panose="020B0604030504040204" pitchFamily="34" charset="0"/>
              </a:rPr>
              <a:t>illness</a:t>
            </a:r>
            <a:endParaRPr lang="en-GB" sz="3600" dirty="0">
              <a:solidFill>
                <a:schemeClr val="tx1">
                  <a:lumMod val="85000"/>
                  <a:lumOff val="15000"/>
                </a:schemeClr>
              </a:solidFill>
            </a:endParaRPr>
          </a:p>
          <a:p>
            <a:pPr marL="0" indent="0" algn="ctr" eaLnBrk="0" fontAlgn="base" hangingPunct="0">
              <a:buNone/>
            </a:pPr>
            <a:endParaRPr lang="en-GB" sz="3600" dirty="0" smtClean="0">
              <a:solidFill>
                <a:schemeClr val="tx1">
                  <a:lumMod val="85000"/>
                  <a:lumOff val="15000"/>
                </a:schemeClr>
              </a:solidFill>
            </a:endParaRPr>
          </a:p>
          <a:p>
            <a:pPr marL="0" indent="0" algn="ctr" eaLnBrk="0" fontAlgn="base" hangingPunct="0">
              <a:buNone/>
            </a:pPr>
            <a:r>
              <a:rPr lang="en-GB" sz="3600" dirty="0" smtClean="0">
                <a:solidFill>
                  <a:schemeClr val="tx1">
                    <a:lumMod val="85000"/>
                    <a:lumOff val="15000"/>
                  </a:schemeClr>
                </a:solidFill>
              </a:rPr>
              <a:t>Yes/No</a:t>
            </a:r>
            <a:endParaRPr lang="en-GB" sz="3600" dirty="0">
              <a:solidFill>
                <a:schemeClr val="tx1">
                  <a:lumMod val="85000"/>
                  <a:lumOff val="15000"/>
                </a:schemeClr>
              </a:solidFill>
            </a:endParaRPr>
          </a:p>
          <a:p>
            <a:pPr marL="457200" lvl="1" indent="0" eaLnBrk="0" fontAlgn="base" hangingPunct="0">
              <a:buNone/>
            </a:pPr>
            <a:endParaRPr lang="en-GB" sz="2000" dirty="0"/>
          </a:p>
        </p:txBody>
      </p:sp>
    </p:spTree>
    <p:extLst>
      <p:ext uri="{BB962C8B-B14F-4D97-AF65-F5344CB8AC3E}">
        <p14:creationId xmlns:p14="http://schemas.microsoft.com/office/powerpoint/2010/main" val="356722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933451"/>
            <a:ext cx="9906000" cy="5155692"/>
          </a:xfrm>
        </p:spPr>
        <p:txBody>
          <a:bodyPr>
            <a:normAutofit/>
          </a:bodyPr>
          <a:lstStyle/>
          <a:p>
            <a:pPr marL="0" indent="0" eaLnBrk="0" fontAlgn="base" hangingPunct="0">
              <a:buNone/>
            </a:pPr>
            <a:endParaRPr lang="en-GB" sz="2400" dirty="0"/>
          </a:p>
          <a:p>
            <a:pPr marL="0" lvl="0" indent="0" algn="ctr" eaLnBrk="0" fontAlgn="base" hangingPunct="0">
              <a:lnSpc>
                <a:spcPct val="100000"/>
              </a:lnSpc>
              <a:spcBef>
                <a:spcPct val="0"/>
              </a:spcBef>
              <a:spcAft>
                <a:spcPct val="0"/>
              </a:spcAft>
              <a:buClrTx/>
              <a:buNone/>
              <a:defRPr/>
            </a:pPr>
            <a:r>
              <a:rPr lang="en-GB" altLang="en-US" sz="3600" dirty="0">
                <a:solidFill>
                  <a:schemeClr val="tx1">
                    <a:lumMod val="85000"/>
                    <a:lumOff val="15000"/>
                  </a:schemeClr>
                </a:solidFill>
                <a:ea typeface="Calibri" panose="020F0502020204030204" pitchFamily="34" charset="0"/>
                <a:cs typeface="Tahoma" panose="020B0604030504040204" pitchFamily="34" charset="0"/>
              </a:rPr>
              <a:t>The symptoms of mental illness are caused by abnormal functioning of the brain</a:t>
            </a:r>
            <a:endParaRPr lang="en-GB" altLang="en-US" sz="3600" dirty="0">
              <a:solidFill>
                <a:schemeClr val="tx1">
                  <a:lumMod val="85000"/>
                  <a:lumOff val="15000"/>
                </a:schemeClr>
              </a:solidFill>
            </a:endParaRPr>
          </a:p>
          <a:p>
            <a:pPr marL="0" indent="0" algn="ctr" eaLnBrk="0" fontAlgn="base" hangingPunct="0">
              <a:buNone/>
            </a:pPr>
            <a:endParaRPr lang="en-GB" sz="3600" dirty="0" smtClean="0">
              <a:solidFill>
                <a:schemeClr val="tx1">
                  <a:lumMod val="85000"/>
                  <a:lumOff val="15000"/>
                </a:schemeClr>
              </a:solidFill>
            </a:endParaRPr>
          </a:p>
          <a:p>
            <a:pPr marL="0" indent="0" algn="ctr" eaLnBrk="0" fontAlgn="base" hangingPunct="0">
              <a:buNone/>
            </a:pPr>
            <a:r>
              <a:rPr lang="en-GB" sz="3600" dirty="0" smtClean="0">
                <a:solidFill>
                  <a:schemeClr val="tx1">
                    <a:lumMod val="85000"/>
                    <a:lumOff val="15000"/>
                  </a:schemeClr>
                </a:solidFill>
              </a:rPr>
              <a:t>True/False</a:t>
            </a:r>
            <a:endParaRPr lang="en-GB" sz="3600" dirty="0">
              <a:solidFill>
                <a:schemeClr val="tx1">
                  <a:lumMod val="85000"/>
                  <a:lumOff val="15000"/>
                </a:schemeClr>
              </a:solidFill>
            </a:endParaRPr>
          </a:p>
          <a:p>
            <a:pPr marL="457200" lvl="1" indent="0" eaLnBrk="0" fontAlgn="base" hangingPunct="0">
              <a:buNone/>
            </a:pPr>
            <a:endParaRPr lang="en-GB" sz="2000" dirty="0"/>
          </a:p>
        </p:txBody>
      </p:sp>
    </p:spTree>
    <p:extLst>
      <p:ext uri="{BB962C8B-B14F-4D97-AF65-F5344CB8AC3E}">
        <p14:creationId xmlns:p14="http://schemas.microsoft.com/office/powerpoint/2010/main" val="498755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933451"/>
            <a:ext cx="10096500" cy="5155692"/>
          </a:xfrm>
        </p:spPr>
        <p:txBody>
          <a:bodyPr>
            <a:normAutofit fontScale="25000" lnSpcReduction="20000"/>
          </a:bodyPr>
          <a:lstStyle/>
          <a:p>
            <a:pPr marL="0" indent="0" algn="ctr" eaLnBrk="0" fontAlgn="base" hangingPunct="0">
              <a:buNone/>
            </a:pPr>
            <a:endParaRPr lang="en-GB" sz="8600" dirty="0" smtClean="0">
              <a:solidFill>
                <a:schemeClr val="tx1">
                  <a:lumMod val="85000"/>
                  <a:lumOff val="15000"/>
                </a:schemeClr>
              </a:solidFill>
            </a:endParaRPr>
          </a:p>
          <a:p>
            <a:pPr marL="0" indent="0" algn="ctr" eaLnBrk="0" fontAlgn="base" hangingPunct="0">
              <a:buNone/>
            </a:pPr>
            <a:r>
              <a:rPr lang="en-GB" sz="8600" dirty="0" smtClean="0">
                <a:solidFill>
                  <a:schemeClr val="tx1">
                    <a:lumMod val="85000"/>
                    <a:lumOff val="15000"/>
                  </a:schemeClr>
                </a:solidFill>
              </a:rPr>
              <a:t>Can </a:t>
            </a:r>
            <a:r>
              <a:rPr lang="en-GB" sz="8600" dirty="0">
                <a:solidFill>
                  <a:schemeClr val="tx1">
                    <a:lumMod val="85000"/>
                    <a:lumOff val="15000"/>
                  </a:schemeClr>
                </a:solidFill>
              </a:rPr>
              <a:t>people tell that someone is mentally ill? </a:t>
            </a:r>
          </a:p>
          <a:p>
            <a:pPr marL="0" indent="0" algn="ctr" fontAlgn="t">
              <a:buNone/>
            </a:pPr>
            <a:r>
              <a:rPr lang="en-GB" sz="8600" dirty="0" smtClean="0">
                <a:solidFill>
                  <a:schemeClr val="tx1">
                    <a:lumMod val="85000"/>
                    <a:lumOff val="15000"/>
                  </a:schemeClr>
                </a:solidFill>
              </a:rPr>
              <a:t>No</a:t>
            </a:r>
          </a:p>
          <a:p>
            <a:pPr marL="0" indent="0" algn="ctr" fontAlgn="t">
              <a:buNone/>
            </a:pPr>
            <a:endParaRPr lang="en-GB" sz="8600" dirty="0">
              <a:solidFill>
                <a:schemeClr val="tx1">
                  <a:lumMod val="85000"/>
                  <a:lumOff val="15000"/>
                </a:schemeClr>
              </a:solidFill>
            </a:endParaRPr>
          </a:p>
          <a:p>
            <a:pPr marL="0" indent="0" algn="ctr" fontAlgn="t">
              <a:buNone/>
            </a:pPr>
            <a:r>
              <a:rPr lang="en-GB" sz="8600" dirty="0" smtClean="0">
                <a:solidFill>
                  <a:schemeClr val="tx1">
                    <a:lumMod val="85000"/>
                    <a:lumOff val="15000"/>
                  </a:schemeClr>
                </a:solidFill>
              </a:rPr>
              <a:t>Generalised </a:t>
            </a:r>
            <a:r>
              <a:rPr lang="en-GB" sz="8600" dirty="0">
                <a:solidFill>
                  <a:schemeClr val="tx1">
                    <a:lumMod val="85000"/>
                    <a:lumOff val="15000"/>
                  </a:schemeClr>
                </a:solidFill>
              </a:rPr>
              <a:t>anxiety disorder does not run in </a:t>
            </a:r>
            <a:r>
              <a:rPr lang="en-GB" sz="8600" dirty="0" smtClean="0">
                <a:solidFill>
                  <a:schemeClr val="tx1">
                    <a:lumMod val="85000"/>
                    <a:lumOff val="15000"/>
                  </a:schemeClr>
                </a:solidFill>
              </a:rPr>
              <a:t>families</a:t>
            </a:r>
            <a:endParaRPr lang="en-GB" sz="8600" dirty="0">
              <a:solidFill>
                <a:schemeClr val="tx1">
                  <a:lumMod val="85000"/>
                  <a:lumOff val="15000"/>
                </a:schemeClr>
              </a:solidFill>
            </a:endParaRPr>
          </a:p>
          <a:p>
            <a:pPr marL="0" indent="0" algn="ctr" fontAlgn="t">
              <a:buNone/>
            </a:pPr>
            <a:r>
              <a:rPr lang="en-GB" sz="8600" dirty="0" smtClean="0">
                <a:solidFill>
                  <a:schemeClr val="tx1">
                    <a:lumMod val="85000"/>
                    <a:lumOff val="15000"/>
                  </a:schemeClr>
                </a:solidFill>
              </a:rPr>
              <a:t>False</a:t>
            </a:r>
          </a:p>
          <a:p>
            <a:pPr marL="0" indent="0" algn="ctr" fontAlgn="t">
              <a:buNone/>
            </a:pPr>
            <a:endParaRPr lang="en-GB" sz="8600" dirty="0">
              <a:solidFill>
                <a:schemeClr val="tx1">
                  <a:lumMod val="85000"/>
                  <a:lumOff val="15000"/>
                </a:schemeClr>
              </a:solidFill>
            </a:endParaRPr>
          </a:p>
          <a:p>
            <a:pPr marL="0" indent="0" algn="ctr" eaLnBrk="0" fontAlgn="base" hangingPunct="0">
              <a:buNone/>
            </a:pPr>
            <a:r>
              <a:rPr lang="en-GB" sz="8600" dirty="0">
                <a:solidFill>
                  <a:schemeClr val="tx1">
                    <a:lumMod val="85000"/>
                    <a:lumOff val="15000"/>
                  </a:schemeClr>
                </a:solidFill>
              </a:rPr>
              <a:t>Major depression is a curable </a:t>
            </a:r>
            <a:r>
              <a:rPr lang="en-GB" sz="8600" dirty="0" smtClean="0">
                <a:solidFill>
                  <a:schemeClr val="tx1">
                    <a:lumMod val="85000"/>
                    <a:lumOff val="15000"/>
                  </a:schemeClr>
                </a:solidFill>
              </a:rPr>
              <a:t>illness</a:t>
            </a:r>
            <a:endParaRPr lang="en-GB" sz="8600" dirty="0">
              <a:solidFill>
                <a:schemeClr val="tx1">
                  <a:lumMod val="85000"/>
                  <a:lumOff val="15000"/>
                </a:schemeClr>
              </a:solidFill>
            </a:endParaRPr>
          </a:p>
          <a:p>
            <a:pPr marL="0" indent="0" algn="ctr" fontAlgn="t">
              <a:buNone/>
            </a:pPr>
            <a:r>
              <a:rPr lang="en-GB" sz="8600" dirty="0" smtClean="0">
                <a:solidFill>
                  <a:schemeClr val="tx1">
                    <a:lumMod val="85000"/>
                    <a:lumOff val="15000"/>
                  </a:schemeClr>
                </a:solidFill>
              </a:rPr>
              <a:t>No</a:t>
            </a:r>
          </a:p>
          <a:p>
            <a:pPr marL="0" indent="0" algn="ctr" fontAlgn="t">
              <a:buNone/>
            </a:pPr>
            <a:endParaRPr lang="en-GB" sz="8600" dirty="0">
              <a:solidFill>
                <a:schemeClr val="tx1">
                  <a:lumMod val="85000"/>
                  <a:lumOff val="15000"/>
                </a:schemeClr>
              </a:solidFill>
            </a:endParaRPr>
          </a:p>
          <a:p>
            <a:pPr marL="0" indent="0" algn="ctr" eaLnBrk="0" fontAlgn="base" hangingPunct="0">
              <a:buNone/>
            </a:pPr>
            <a:r>
              <a:rPr lang="en-GB" sz="8600" dirty="0">
                <a:solidFill>
                  <a:schemeClr val="tx1">
                    <a:lumMod val="85000"/>
                    <a:lumOff val="15000"/>
                  </a:schemeClr>
                </a:solidFill>
              </a:rPr>
              <a:t>The symptoms of mental illness are caused by abnormal functioning of the brain</a:t>
            </a:r>
          </a:p>
          <a:p>
            <a:pPr marL="0" indent="0" algn="ctr" fontAlgn="t">
              <a:buNone/>
            </a:pPr>
            <a:r>
              <a:rPr lang="en-GB" sz="8600" dirty="0">
                <a:solidFill>
                  <a:schemeClr val="tx1">
                    <a:lumMod val="85000"/>
                    <a:lumOff val="15000"/>
                  </a:schemeClr>
                </a:solidFill>
              </a:rPr>
              <a:t>True</a:t>
            </a:r>
          </a:p>
          <a:p>
            <a:pPr marL="457200" lvl="1" indent="0" eaLnBrk="0" fontAlgn="base" hangingPunct="0">
              <a:buNone/>
            </a:pPr>
            <a:endParaRPr lang="en-GB" sz="2000" dirty="0"/>
          </a:p>
        </p:txBody>
      </p:sp>
    </p:spTree>
    <p:extLst>
      <p:ext uri="{BB962C8B-B14F-4D97-AF65-F5344CB8AC3E}">
        <p14:creationId xmlns:p14="http://schemas.microsoft.com/office/powerpoint/2010/main" val="2320357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79715"/>
          </a:xfrm>
        </p:spPr>
        <p:txBody>
          <a:bodyPr>
            <a:normAutofit/>
          </a:bodyPr>
          <a:lstStyle/>
          <a:p>
            <a:r>
              <a:rPr lang="en-GB" sz="3200" dirty="0" smtClean="0">
                <a:solidFill>
                  <a:schemeClr val="tx1">
                    <a:lumMod val="85000"/>
                    <a:lumOff val="15000"/>
                  </a:schemeClr>
                </a:solidFill>
                <a:latin typeface="+mn-lt"/>
              </a:rPr>
              <a:t>Mental Health literacy (MHL) definitions</a:t>
            </a:r>
            <a:endParaRPr lang="en-GB" sz="3200" dirty="0">
              <a:solidFill>
                <a:schemeClr val="tx1">
                  <a:lumMod val="85000"/>
                  <a:lumOff val="15000"/>
                </a:schemeClr>
              </a:solidFill>
              <a:latin typeface="+mn-lt"/>
            </a:endParaRPr>
          </a:p>
        </p:txBody>
      </p:sp>
      <p:sp>
        <p:nvSpPr>
          <p:cNvPr id="3" name="Content Placeholder 2"/>
          <p:cNvSpPr>
            <a:spLocks noGrp="1"/>
          </p:cNvSpPr>
          <p:nvPr>
            <p:ph idx="1"/>
          </p:nvPr>
        </p:nvSpPr>
        <p:spPr>
          <a:xfrm>
            <a:off x="1251678" y="1276350"/>
            <a:ext cx="10178322" cy="4962525"/>
          </a:xfrm>
        </p:spPr>
        <p:txBody>
          <a:bodyPr>
            <a:normAutofit fontScale="70000" lnSpcReduction="20000"/>
          </a:bodyPr>
          <a:lstStyle/>
          <a:p>
            <a:pPr marL="0" indent="0" algn="ctr">
              <a:buNone/>
            </a:pPr>
            <a:r>
              <a:rPr lang="en-GB" b="1" dirty="0" smtClean="0">
                <a:solidFill>
                  <a:schemeClr val="tx1">
                    <a:lumMod val="85000"/>
                    <a:lumOff val="15000"/>
                  </a:schemeClr>
                </a:solidFill>
              </a:rPr>
              <a:t>‘</a:t>
            </a:r>
            <a:r>
              <a:rPr lang="en-GB" b="1" i="1" dirty="0">
                <a:solidFill>
                  <a:schemeClr val="tx1">
                    <a:lumMod val="85000"/>
                    <a:lumOff val="15000"/>
                  </a:schemeClr>
                </a:solidFill>
              </a:rPr>
              <a:t>knowledge and beliefs about mental disorders which aid their recognition, management or prevention”</a:t>
            </a:r>
            <a:r>
              <a:rPr lang="en-GB" b="1" dirty="0">
                <a:solidFill>
                  <a:schemeClr val="tx1">
                    <a:lumMod val="85000"/>
                    <a:lumOff val="15000"/>
                  </a:schemeClr>
                </a:solidFill>
              </a:rPr>
              <a:t> </a:t>
            </a:r>
            <a:endParaRPr lang="en-GB" b="1" dirty="0" smtClean="0">
              <a:solidFill>
                <a:schemeClr val="tx1">
                  <a:lumMod val="85000"/>
                  <a:lumOff val="15000"/>
                </a:schemeClr>
              </a:solidFill>
            </a:endParaRPr>
          </a:p>
          <a:p>
            <a:pPr marL="0" indent="0" algn="ctr">
              <a:buNone/>
            </a:pPr>
            <a:r>
              <a:rPr lang="en-GB" b="1" dirty="0" smtClean="0">
                <a:solidFill>
                  <a:schemeClr val="tx1">
                    <a:lumMod val="85000"/>
                    <a:lumOff val="15000"/>
                  </a:schemeClr>
                </a:solidFill>
              </a:rPr>
              <a:t>(</a:t>
            </a:r>
            <a:r>
              <a:rPr lang="en-GB" b="1" dirty="0">
                <a:solidFill>
                  <a:schemeClr val="tx1">
                    <a:lumMod val="85000"/>
                    <a:lumOff val="15000"/>
                  </a:schemeClr>
                </a:solidFill>
              </a:rPr>
              <a:t>Jorm et al., 1997, p. 182) </a:t>
            </a:r>
            <a:endParaRPr lang="en-GB" b="1" dirty="0" smtClean="0">
              <a:solidFill>
                <a:schemeClr val="tx1">
                  <a:lumMod val="85000"/>
                  <a:lumOff val="15000"/>
                </a:schemeClr>
              </a:solidFill>
            </a:endParaRPr>
          </a:p>
          <a:p>
            <a:pPr marL="0" indent="0">
              <a:buNone/>
            </a:pPr>
            <a:endParaRPr lang="en-GB" b="1" dirty="0" smtClean="0">
              <a:solidFill>
                <a:schemeClr val="tx1">
                  <a:lumMod val="85000"/>
                  <a:lumOff val="15000"/>
                </a:schemeClr>
              </a:solidFill>
            </a:endParaRPr>
          </a:p>
          <a:p>
            <a:pPr marL="457200" indent="-457200">
              <a:buAutoNum type="arabicParenR"/>
            </a:pPr>
            <a:r>
              <a:rPr lang="en-GB" i="1" dirty="0" smtClean="0">
                <a:solidFill>
                  <a:schemeClr val="tx1">
                    <a:lumMod val="85000"/>
                    <a:lumOff val="15000"/>
                  </a:schemeClr>
                </a:solidFill>
              </a:rPr>
              <a:t>the </a:t>
            </a:r>
            <a:r>
              <a:rPr lang="en-GB" i="1" dirty="0">
                <a:solidFill>
                  <a:schemeClr val="tx1">
                    <a:lumMod val="85000"/>
                    <a:lumOff val="15000"/>
                  </a:schemeClr>
                </a:solidFill>
              </a:rPr>
              <a:t>ability to recognise specific disorders or different types of psychological distress; </a:t>
            </a:r>
            <a:endParaRPr lang="en-GB" i="1" dirty="0" smtClean="0">
              <a:solidFill>
                <a:schemeClr val="tx1">
                  <a:lumMod val="85000"/>
                  <a:lumOff val="15000"/>
                </a:schemeClr>
              </a:solidFill>
            </a:endParaRPr>
          </a:p>
          <a:p>
            <a:pPr marL="457200" indent="-457200">
              <a:buAutoNum type="arabicParenR"/>
            </a:pPr>
            <a:r>
              <a:rPr lang="en-GB" i="1" dirty="0" smtClean="0">
                <a:solidFill>
                  <a:schemeClr val="tx1">
                    <a:lumMod val="85000"/>
                    <a:lumOff val="15000"/>
                  </a:schemeClr>
                </a:solidFill>
              </a:rPr>
              <a:t>knowledge </a:t>
            </a:r>
            <a:r>
              <a:rPr lang="en-GB" i="1" dirty="0">
                <a:solidFill>
                  <a:schemeClr val="tx1">
                    <a:lumMod val="85000"/>
                    <a:lumOff val="15000"/>
                  </a:schemeClr>
                </a:solidFill>
              </a:rPr>
              <a:t>and beliefs about risk factors and causes; </a:t>
            </a:r>
            <a:endParaRPr lang="en-GB" i="1" dirty="0" smtClean="0">
              <a:solidFill>
                <a:schemeClr val="tx1">
                  <a:lumMod val="85000"/>
                  <a:lumOff val="15000"/>
                </a:schemeClr>
              </a:solidFill>
            </a:endParaRPr>
          </a:p>
          <a:p>
            <a:pPr marL="457200" indent="-457200">
              <a:buAutoNum type="arabicParenR"/>
            </a:pPr>
            <a:r>
              <a:rPr lang="en-GB" i="1" dirty="0" smtClean="0">
                <a:solidFill>
                  <a:schemeClr val="tx1">
                    <a:lumMod val="85000"/>
                    <a:lumOff val="15000"/>
                  </a:schemeClr>
                </a:solidFill>
              </a:rPr>
              <a:t>knowledge </a:t>
            </a:r>
            <a:r>
              <a:rPr lang="en-GB" i="1" dirty="0">
                <a:solidFill>
                  <a:schemeClr val="tx1">
                    <a:lumMod val="85000"/>
                    <a:lumOff val="15000"/>
                  </a:schemeClr>
                </a:solidFill>
              </a:rPr>
              <a:t>and beliefs about self-help interventions; </a:t>
            </a:r>
          </a:p>
          <a:p>
            <a:pPr marL="457200" indent="-457200">
              <a:buAutoNum type="arabicParenR"/>
            </a:pPr>
            <a:r>
              <a:rPr lang="en-GB" i="1" dirty="0" smtClean="0">
                <a:solidFill>
                  <a:schemeClr val="tx1">
                    <a:lumMod val="85000"/>
                    <a:lumOff val="15000"/>
                  </a:schemeClr>
                </a:solidFill>
              </a:rPr>
              <a:t>knowledge </a:t>
            </a:r>
            <a:r>
              <a:rPr lang="en-GB" i="1" dirty="0">
                <a:solidFill>
                  <a:schemeClr val="tx1">
                    <a:lumMod val="85000"/>
                    <a:lumOff val="15000"/>
                  </a:schemeClr>
                </a:solidFill>
              </a:rPr>
              <a:t>and beliefs about professional help available; </a:t>
            </a:r>
          </a:p>
          <a:p>
            <a:pPr marL="457200" indent="-457200">
              <a:buAutoNum type="arabicParenR"/>
            </a:pPr>
            <a:r>
              <a:rPr lang="en-GB" i="1" dirty="0" smtClean="0">
                <a:solidFill>
                  <a:schemeClr val="tx1">
                    <a:lumMod val="85000"/>
                    <a:lumOff val="15000"/>
                  </a:schemeClr>
                </a:solidFill>
              </a:rPr>
              <a:t>attitudes </a:t>
            </a:r>
            <a:r>
              <a:rPr lang="en-GB" i="1" dirty="0">
                <a:solidFill>
                  <a:schemeClr val="tx1">
                    <a:lumMod val="85000"/>
                    <a:lumOff val="15000"/>
                  </a:schemeClr>
                </a:solidFill>
              </a:rPr>
              <a:t>which facilitate recognition and appropriate help-seeking </a:t>
            </a:r>
            <a:r>
              <a:rPr lang="en-GB" i="1" dirty="0" smtClean="0">
                <a:solidFill>
                  <a:schemeClr val="tx1">
                    <a:lumMod val="85000"/>
                    <a:lumOff val="15000"/>
                  </a:schemeClr>
                </a:solidFill>
              </a:rPr>
              <a:t>and</a:t>
            </a:r>
          </a:p>
          <a:p>
            <a:pPr marL="457200" indent="-457200">
              <a:buAutoNum type="arabicParenR"/>
            </a:pPr>
            <a:r>
              <a:rPr lang="en-GB" i="1" dirty="0" smtClean="0">
                <a:solidFill>
                  <a:schemeClr val="tx1">
                    <a:lumMod val="85000"/>
                    <a:lumOff val="15000"/>
                  </a:schemeClr>
                </a:solidFill>
              </a:rPr>
              <a:t>knowledge </a:t>
            </a:r>
            <a:r>
              <a:rPr lang="en-GB" i="1" dirty="0">
                <a:solidFill>
                  <a:schemeClr val="tx1">
                    <a:lumMod val="85000"/>
                    <a:lumOff val="15000"/>
                  </a:schemeClr>
                </a:solidFill>
              </a:rPr>
              <a:t>of how to seek mental health information’</a:t>
            </a:r>
            <a:r>
              <a:rPr lang="en-GB" dirty="0">
                <a:solidFill>
                  <a:schemeClr val="tx1">
                    <a:lumMod val="85000"/>
                    <a:lumOff val="15000"/>
                  </a:schemeClr>
                </a:solidFill>
              </a:rPr>
              <a:t> </a:t>
            </a:r>
            <a:r>
              <a:rPr lang="en-GB" b="1" dirty="0">
                <a:solidFill>
                  <a:schemeClr val="tx1">
                    <a:lumMod val="85000"/>
                    <a:lumOff val="15000"/>
                  </a:schemeClr>
                </a:solidFill>
              </a:rPr>
              <a:t>(Jorm, 2000, p.396).  </a:t>
            </a:r>
            <a:endParaRPr lang="en-GB" b="1" dirty="0" smtClean="0">
              <a:solidFill>
                <a:schemeClr val="tx1">
                  <a:lumMod val="85000"/>
                  <a:lumOff val="15000"/>
                </a:schemeClr>
              </a:solidFill>
            </a:endParaRPr>
          </a:p>
          <a:p>
            <a:pPr marL="0" indent="0">
              <a:buNone/>
            </a:pPr>
            <a:endParaRPr lang="en-GB" dirty="0" smtClean="0">
              <a:solidFill>
                <a:schemeClr val="tx1">
                  <a:lumMod val="85000"/>
                  <a:lumOff val="15000"/>
                </a:schemeClr>
              </a:solidFill>
            </a:endParaRPr>
          </a:p>
          <a:p>
            <a:pPr marL="0" indent="0">
              <a:buNone/>
            </a:pPr>
            <a:r>
              <a:rPr lang="en-GB" dirty="0" smtClean="0">
                <a:solidFill>
                  <a:schemeClr val="tx1">
                    <a:lumMod val="85000"/>
                    <a:lumOff val="15000"/>
                  </a:schemeClr>
                </a:solidFill>
              </a:rPr>
              <a:t>More recent additions to the domains include </a:t>
            </a:r>
            <a:r>
              <a:rPr lang="en-GB" dirty="0">
                <a:solidFill>
                  <a:schemeClr val="tx1">
                    <a:lumMod val="85000"/>
                    <a:lumOff val="15000"/>
                  </a:schemeClr>
                </a:solidFill>
              </a:rPr>
              <a:t>early recognition, prevention and mental health first-aid skills to support others </a:t>
            </a:r>
            <a:r>
              <a:rPr lang="en-GB" b="1" dirty="0" smtClean="0">
                <a:solidFill>
                  <a:schemeClr val="tx1">
                    <a:lumMod val="85000"/>
                    <a:lumOff val="15000"/>
                  </a:schemeClr>
                </a:solidFill>
              </a:rPr>
              <a:t>(</a:t>
            </a:r>
            <a:r>
              <a:rPr lang="en-GB" b="1" dirty="0">
                <a:solidFill>
                  <a:schemeClr val="tx1">
                    <a:lumMod val="85000"/>
                    <a:lumOff val="15000"/>
                  </a:schemeClr>
                </a:solidFill>
              </a:rPr>
              <a:t>Jorm, 2012). </a:t>
            </a:r>
            <a:endParaRPr lang="en-GB" b="1" dirty="0" smtClean="0">
              <a:solidFill>
                <a:schemeClr val="tx1">
                  <a:lumMod val="85000"/>
                  <a:lumOff val="15000"/>
                </a:schemeClr>
              </a:solidFill>
            </a:endParaRPr>
          </a:p>
          <a:p>
            <a:pPr marL="0" indent="0">
              <a:buNone/>
            </a:pPr>
            <a:endParaRPr lang="en-GB" dirty="0" smtClean="0">
              <a:solidFill>
                <a:schemeClr val="tx1">
                  <a:lumMod val="85000"/>
                  <a:lumOff val="15000"/>
                </a:schemeClr>
              </a:solidFill>
            </a:endParaRPr>
          </a:p>
          <a:p>
            <a:pPr marL="457200" indent="-457200">
              <a:buAutoNum type="arabicParenR"/>
            </a:pPr>
            <a:r>
              <a:rPr lang="en-GB" i="1" dirty="0" smtClean="0">
                <a:solidFill>
                  <a:schemeClr val="tx1">
                    <a:lumMod val="85000"/>
                    <a:lumOff val="15000"/>
                  </a:schemeClr>
                </a:solidFill>
              </a:rPr>
              <a:t>understanding </a:t>
            </a:r>
            <a:r>
              <a:rPr lang="en-GB" i="1" dirty="0">
                <a:solidFill>
                  <a:schemeClr val="tx1">
                    <a:lumMod val="85000"/>
                    <a:lumOff val="15000"/>
                  </a:schemeClr>
                </a:solidFill>
              </a:rPr>
              <a:t>how to obtain and maintain positive mental </a:t>
            </a:r>
            <a:r>
              <a:rPr lang="en-GB" i="1" dirty="0" smtClean="0">
                <a:solidFill>
                  <a:schemeClr val="tx1">
                    <a:lumMod val="85000"/>
                    <a:lumOff val="15000"/>
                  </a:schemeClr>
                </a:solidFill>
              </a:rPr>
              <a:t>health;</a:t>
            </a:r>
          </a:p>
          <a:p>
            <a:pPr marL="457200" indent="-457200">
              <a:buAutoNum type="arabicParenR"/>
            </a:pPr>
            <a:r>
              <a:rPr lang="en-GB" i="1" dirty="0" smtClean="0">
                <a:solidFill>
                  <a:schemeClr val="tx1">
                    <a:lumMod val="85000"/>
                    <a:lumOff val="15000"/>
                  </a:schemeClr>
                </a:solidFill>
              </a:rPr>
              <a:t>understanding </a:t>
            </a:r>
            <a:r>
              <a:rPr lang="en-GB" i="1" dirty="0">
                <a:solidFill>
                  <a:schemeClr val="tx1">
                    <a:lumMod val="85000"/>
                    <a:lumOff val="15000"/>
                  </a:schemeClr>
                </a:solidFill>
              </a:rPr>
              <a:t>mental disorders and their </a:t>
            </a:r>
            <a:r>
              <a:rPr lang="en-GB" i="1" dirty="0" smtClean="0">
                <a:solidFill>
                  <a:schemeClr val="tx1">
                    <a:lumMod val="85000"/>
                    <a:lumOff val="15000"/>
                  </a:schemeClr>
                </a:solidFill>
              </a:rPr>
              <a:t>treatments; </a:t>
            </a:r>
          </a:p>
          <a:p>
            <a:pPr marL="457200" indent="-457200">
              <a:buAutoNum type="arabicParenR"/>
            </a:pPr>
            <a:r>
              <a:rPr lang="en-GB" i="1" dirty="0" smtClean="0">
                <a:solidFill>
                  <a:schemeClr val="tx1">
                    <a:lumMod val="85000"/>
                    <a:lumOff val="15000"/>
                  </a:schemeClr>
                </a:solidFill>
              </a:rPr>
              <a:t>decreasing </a:t>
            </a:r>
            <a:r>
              <a:rPr lang="en-GB" i="1" dirty="0">
                <a:solidFill>
                  <a:schemeClr val="tx1">
                    <a:lumMod val="85000"/>
                    <a:lumOff val="15000"/>
                  </a:schemeClr>
                </a:solidFill>
              </a:rPr>
              <a:t>stigma related to mental disorders and </a:t>
            </a:r>
          </a:p>
          <a:p>
            <a:pPr marL="457200" indent="-457200">
              <a:buAutoNum type="arabicParenR"/>
            </a:pPr>
            <a:r>
              <a:rPr lang="en-GB" i="1" dirty="0" smtClean="0">
                <a:solidFill>
                  <a:schemeClr val="tx1">
                    <a:lumMod val="85000"/>
                    <a:lumOff val="15000"/>
                  </a:schemeClr>
                </a:solidFill>
              </a:rPr>
              <a:t>enhancing </a:t>
            </a:r>
            <a:r>
              <a:rPr lang="en-GB" i="1" dirty="0">
                <a:solidFill>
                  <a:schemeClr val="tx1">
                    <a:lumMod val="85000"/>
                    <a:lumOff val="15000"/>
                  </a:schemeClr>
                </a:solidFill>
              </a:rPr>
              <a:t>help-seeking efficacy (knowing when and where to seek help and developing competencies designed to improve one’s mental health care and self-management capabilities’</a:t>
            </a:r>
            <a:r>
              <a:rPr lang="en-GB" dirty="0">
                <a:solidFill>
                  <a:schemeClr val="tx1">
                    <a:lumMod val="85000"/>
                    <a:lumOff val="15000"/>
                  </a:schemeClr>
                </a:solidFill>
              </a:rPr>
              <a:t> </a:t>
            </a:r>
            <a:r>
              <a:rPr lang="en-GB" b="1" dirty="0">
                <a:solidFill>
                  <a:schemeClr val="tx1">
                    <a:lumMod val="85000"/>
                    <a:lumOff val="15000"/>
                  </a:schemeClr>
                </a:solidFill>
              </a:rPr>
              <a:t>(Kutcher, Wei &amp; Coniglio, 2016, p.155). </a:t>
            </a:r>
          </a:p>
          <a:p>
            <a:endParaRPr lang="en-GB" dirty="0"/>
          </a:p>
        </p:txBody>
      </p:sp>
      <p:pic>
        <p:nvPicPr>
          <p:cNvPr id="4098" name="Picture 2" descr="Image result for definitions"/>
          <p:cNvPicPr>
            <a:picLocks noChangeAspect="1" noChangeArrowheads="1"/>
          </p:cNvPicPr>
          <p:nvPr/>
        </p:nvPicPr>
        <p:blipFill rotWithShape="1">
          <a:blip r:embed="rId3">
            <a:extLst>
              <a:ext uri="{28A0092B-C50C-407E-A947-70E740481C1C}">
                <a14:useLocalDpi xmlns:a14="http://schemas.microsoft.com/office/drawing/2010/main" val="0"/>
              </a:ext>
            </a:extLst>
          </a:blip>
          <a:srcRect l="5916" t="4518" r="5583" b="6471"/>
          <a:stretch/>
        </p:blipFill>
        <p:spPr bwMode="auto">
          <a:xfrm>
            <a:off x="8502532" y="2026968"/>
            <a:ext cx="2521186" cy="173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69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79715"/>
          </a:xfrm>
        </p:spPr>
        <p:txBody>
          <a:bodyPr>
            <a:normAutofit/>
          </a:bodyPr>
          <a:lstStyle/>
          <a:p>
            <a:r>
              <a:rPr lang="en-GB" sz="4800" dirty="0" smtClean="0">
                <a:solidFill>
                  <a:schemeClr val="tx1">
                    <a:lumMod val="85000"/>
                    <a:lumOff val="15000"/>
                  </a:schemeClr>
                </a:solidFill>
                <a:latin typeface="+mn-lt"/>
              </a:rPr>
              <a:t>Criticisms</a:t>
            </a:r>
            <a:endParaRPr lang="en-GB" sz="4800" dirty="0">
              <a:solidFill>
                <a:schemeClr val="tx1">
                  <a:lumMod val="85000"/>
                  <a:lumOff val="15000"/>
                </a:schemeClr>
              </a:solidFill>
              <a:latin typeface="+mn-lt"/>
            </a:endParaRPr>
          </a:p>
        </p:txBody>
      </p:sp>
      <p:sp>
        <p:nvSpPr>
          <p:cNvPr id="3" name="Content Placeholder 2"/>
          <p:cNvSpPr>
            <a:spLocks noGrp="1"/>
          </p:cNvSpPr>
          <p:nvPr>
            <p:ph idx="1"/>
          </p:nvPr>
        </p:nvSpPr>
        <p:spPr>
          <a:xfrm>
            <a:off x="1251678" y="1514006"/>
            <a:ext cx="6586036" cy="4942777"/>
          </a:xfrm>
        </p:spPr>
        <p:txBody>
          <a:bodyPr>
            <a:normAutofit/>
          </a:bodyPr>
          <a:lstStyle/>
          <a:p>
            <a:r>
              <a:rPr lang="en-GB" sz="1800" dirty="0" smtClean="0">
                <a:solidFill>
                  <a:schemeClr val="tx1">
                    <a:lumMod val="85000"/>
                    <a:lumOff val="15000"/>
                  </a:schemeClr>
                </a:solidFill>
              </a:rPr>
              <a:t>The MHL field takes a predominantly mental-ill health approach, commonly measuring the ability to recognise mental disorders from a vignette based on psychiatric labels </a:t>
            </a:r>
            <a:r>
              <a:rPr lang="en-GB" sz="1800" b="1" dirty="0" smtClean="0">
                <a:solidFill>
                  <a:schemeClr val="tx1">
                    <a:lumMod val="85000"/>
                    <a:lumOff val="15000"/>
                  </a:schemeClr>
                </a:solidFill>
              </a:rPr>
              <a:t>(e.g.  Read et al., 2006; O’Connor et al., 2014; Chambers et al., 2015).</a:t>
            </a:r>
          </a:p>
          <a:p>
            <a:endParaRPr lang="en-GB" sz="1800" b="1" dirty="0">
              <a:solidFill>
                <a:schemeClr val="tx1">
                  <a:lumMod val="85000"/>
                  <a:lumOff val="15000"/>
                </a:schemeClr>
              </a:solidFill>
            </a:endParaRPr>
          </a:p>
          <a:p>
            <a:r>
              <a:rPr lang="en-GB" sz="1800" dirty="0">
                <a:solidFill>
                  <a:schemeClr val="tx1">
                    <a:lumMod val="85000"/>
                    <a:lumOff val="15000"/>
                  </a:schemeClr>
                </a:solidFill>
              </a:rPr>
              <a:t>S</a:t>
            </a:r>
            <a:r>
              <a:rPr lang="en-GB" sz="1800" dirty="0" smtClean="0">
                <a:solidFill>
                  <a:schemeClr val="tx1">
                    <a:lumMod val="85000"/>
                    <a:lumOff val="15000"/>
                  </a:schemeClr>
                </a:solidFill>
              </a:rPr>
              <a:t>tigma </a:t>
            </a:r>
            <a:r>
              <a:rPr lang="en-GB" sz="1800" dirty="0">
                <a:solidFill>
                  <a:schemeClr val="tx1">
                    <a:lumMod val="85000"/>
                    <a:lumOff val="15000"/>
                  </a:schemeClr>
                </a:solidFill>
              </a:rPr>
              <a:t>reduction </a:t>
            </a:r>
            <a:r>
              <a:rPr lang="en-GB" sz="1800" dirty="0" smtClean="0">
                <a:solidFill>
                  <a:schemeClr val="tx1">
                    <a:lumMod val="85000"/>
                    <a:lumOff val="15000"/>
                  </a:schemeClr>
                </a:solidFill>
              </a:rPr>
              <a:t>is the </a:t>
            </a:r>
            <a:r>
              <a:rPr lang="en-GB" sz="1800" dirty="0">
                <a:solidFill>
                  <a:schemeClr val="tx1">
                    <a:lumMod val="85000"/>
                    <a:lumOff val="15000"/>
                  </a:schemeClr>
                </a:solidFill>
              </a:rPr>
              <a:t>most common </a:t>
            </a:r>
            <a:r>
              <a:rPr lang="en-GB" sz="1800" dirty="0" smtClean="0">
                <a:solidFill>
                  <a:schemeClr val="tx1">
                    <a:lumMod val="85000"/>
                    <a:lumOff val="15000"/>
                  </a:schemeClr>
                </a:solidFill>
              </a:rPr>
              <a:t>aim </a:t>
            </a:r>
            <a:r>
              <a:rPr lang="en-GB" sz="1800" dirty="0">
                <a:solidFill>
                  <a:schemeClr val="tx1">
                    <a:lumMod val="85000"/>
                    <a:lumOff val="15000"/>
                  </a:schemeClr>
                </a:solidFill>
              </a:rPr>
              <a:t>of school-based MHL interventions </a:t>
            </a:r>
            <a:r>
              <a:rPr lang="en-GB" sz="1800" b="1" dirty="0">
                <a:solidFill>
                  <a:schemeClr val="tx1">
                    <a:lumMod val="85000"/>
                    <a:lumOff val="15000"/>
                  </a:schemeClr>
                </a:solidFill>
              </a:rPr>
              <a:t>(</a:t>
            </a:r>
            <a:r>
              <a:rPr lang="en-GB" sz="1800" b="1" dirty="0" smtClean="0">
                <a:solidFill>
                  <a:schemeClr val="tx1">
                    <a:lumMod val="85000"/>
                    <a:lumOff val="15000"/>
                  </a:schemeClr>
                </a:solidFill>
              </a:rPr>
              <a:t>Wei et al., 2013</a:t>
            </a:r>
            <a:r>
              <a:rPr lang="en-GB" sz="1800" b="1" dirty="0">
                <a:solidFill>
                  <a:schemeClr val="tx1">
                    <a:lumMod val="85000"/>
                    <a:lumOff val="15000"/>
                  </a:schemeClr>
                </a:solidFill>
              </a:rPr>
              <a:t>)</a:t>
            </a:r>
            <a:r>
              <a:rPr lang="en-GB" sz="1800" dirty="0">
                <a:solidFill>
                  <a:schemeClr val="tx1">
                    <a:lumMod val="85000"/>
                    <a:lumOff val="15000"/>
                  </a:schemeClr>
                </a:solidFill>
              </a:rPr>
              <a:t>,  </a:t>
            </a:r>
            <a:r>
              <a:rPr lang="en-GB" sz="1800" dirty="0" smtClean="0">
                <a:solidFill>
                  <a:schemeClr val="tx1">
                    <a:lumMod val="85000"/>
                    <a:lumOff val="15000"/>
                  </a:schemeClr>
                </a:solidFill>
              </a:rPr>
              <a:t>therefore this </a:t>
            </a:r>
            <a:r>
              <a:rPr lang="en-GB" sz="1800" dirty="0">
                <a:solidFill>
                  <a:schemeClr val="tx1">
                    <a:lumMod val="85000"/>
                    <a:lumOff val="15000"/>
                  </a:schemeClr>
                </a:solidFill>
              </a:rPr>
              <a:t>model of MHL appears to cause conflict. </a:t>
            </a:r>
            <a:endParaRPr lang="en-GB" sz="1800" dirty="0" smtClean="0">
              <a:solidFill>
                <a:schemeClr val="tx1">
                  <a:lumMod val="85000"/>
                  <a:lumOff val="15000"/>
                </a:schemeClr>
              </a:solidFill>
            </a:endParaRPr>
          </a:p>
          <a:p>
            <a:endParaRPr lang="en-GB" sz="1800" dirty="0">
              <a:solidFill>
                <a:schemeClr val="tx1">
                  <a:lumMod val="85000"/>
                  <a:lumOff val="15000"/>
                </a:schemeClr>
              </a:solidFill>
            </a:endParaRPr>
          </a:p>
          <a:p>
            <a:r>
              <a:rPr lang="en-GB" sz="1800" dirty="0">
                <a:solidFill>
                  <a:schemeClr val="tx1">
                    <a:lumMod val="85000"/>
                    <a:lumOff val="15000"/>
                  </a:schemeClr>
                </a:solidFill>
              </a:rPr>
              <a:t>The difference between literacy about mental disorders and the ability to seek out, comprehend, appraise and apply information relating to the complete mental health state is an emerging point of </a:t>
            </a:r>
            <a:r>
              <a:rPr lang="en-GB" sz="1800" dirty="0" smtClean="0">
                <a:solidFill>
                  <a:schemeClr val="tx1">
                    <a:lumMod val="85000"/>
                    <a:lumOff val="15000"/>
                  </a:schemeClr>
                </a:solidFill>
              </a:rPr>
              <a:t>discussion (</a:t>
            </a:r>
            <a:r>
              <a:rPr lang="en-GB" sz="1800" b="1" dirty="0" smtClean="0">
                <a:solidFill>
                  <a:schemeClr val="tx1">
                    <a:lumMod val="85000"/>
                    <a:lumOff val="15000"/>
                  </a:schemeClr>
                </a:solidFill>
              </a:rPr>
              <a:t>Kusan</a:t>
            </a:r>
            <a:r>
              <a:rPr lang="en-GB" sz="1800" b="1" dirty="0">
                <a:solidFill>
                  <a:schemeClr val="tx1">
                    <a:lumMod val="85000"/>
                    <a:lumOff val="15000"/>
                  </a:schemeClr>
                </a:solidFill>
              </a:rPr>
              <a:t>, </a:t>
            </a:r>
            <a:r>
              <a:rPr lang="en-GB" sz="1800" b="1" dirty="0" smtClean="0">
                <a:solidFill>
                  <a:schemeClr val="tx1">
                    <a:lumMod val="85000"/>
                    <a:lumOff val="15000"/>
                  </a:schemeClr>
                </a:solidFill>
              </a:rPr>
              <a:t>2013; Bjørnsen et al., 2017</a:t>
            </a:r>
            <a:r>
              <a:rPr lang="en-GB" sz="1800" b="1" dirty="0">
                <a:solidFill>
                  <a:schemeClr val="tx1">
                    <a:lumMod val="85000"/>
                    <a:lumOff val="15000"/>
                  </a:schemeClr>
                </a:solidFill>
              </a:rPr>
              <a:t>). </a:t>
            </a:r>
            <a:endParaRPr lang="en-GB" sz="1800" b="1" dirty="0" smtClean="0">
              <a:solidFill>
                <a:schemeClr val="tx1">
                  <a:lumMod val="85000"/>
                  <a:lumOff val="15000"/>
                </a:schemeClr>
              </a:solidFill>
            </a:endParaRPr>
          </a:p>
          <a:p>
            <a:endParaRPr lang="en-GB" b="1" dirty="0">
              <a:solidFill>
                <a:schemeClr val="tx2">
                  <a:lumMod val="75000"/>
                </a:schemeClr>
              </a:solidFill>
            </a:endParaRPr>
          </a:p>
          <a:p>
            <a:endParaRPr lang="en-GB" dirty="0">
              <a:solidFill>
                <a:schemeClr val="tx2">
                  <a:lumMod val="75000"/>
                </a:schemeClr>
              </a:solidFill>
            </a:endParaRPr>
          </a:p>
          <a:p>
            <a:endParaRPr lang="en-GB" b="1" dirty="0" smtClean="0">
              <a:solidFill>
                <a:schemeClr val="tx2">
                  <a:lumMod val="75000"/>
                </a:schemeClr>
              </a:solidFill>
            </a:endParaRPr>
          </a:p>
          <a:p>
            <a:endParaRPr lang="en-GB" dirty="0">
              <a:solidFill>
                <a:schemeClr val="tx2">
                  <a:lumMod val="75000"/>
                </a:schemeClr>
              </a:solidFill>
            </a:endParaRPr>
          </a:p>
          <a:p>
            <a:endParaRPr lang="en-GB" b="1" dirty="0" smtClean="0">
              <a:solidFill>
                <a:schemeClr val="tx2">
                  <a:lumMod val="75000"/>
                </a:schemeClr>
              </a:solidFill>
            </a:endParaRPr>
          </a:p>
        </p:txBody>
      </p:sp>
      <p:pic>
        <p:nvPicPr>
          <p:cNvPr id="2054" name="Picture 6" descr="Related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79246" y="2220685"/>
            <a:ext cx="2817845" cy="281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048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79715"/>
          </a:xfrm>
        </p:spPr>
        <p:txBody>
          <a:bodyPr>
            <a:normAutofit/>
          </a:bodyPr>
          <a:lstStyle/>
          <a:p>
            <a:r>
              <a:rPr lang="en-GB" sz="4800" dirty="0" smtClean="0">
                <a:solidFill>
                  <a:schemeClr val="tx2">
                    <a:lumMod val="75000"/>
                  </a:schemeClr>
                </a:solidFill>
                <a:latin typeface="+mn-lt"/>
              </a:rPr>
              <a:t>New thinking</a:t>
            </a:r>
            <a:endParaRPr lang="en-GB" sz="4800" dirty="0">
              <a:solidFill>
                <a:schemeClr val="tx2">
                  <a:lumMod val="75000"/>
                </a:schemeClr>
              </a:solidFill>
              <a:latin typeface="+mn-lt"/>
            </a:endParaRPr>
          </a:p>
        </p:txBody>
      </p:sp>
      <p:sp>
        <p:nvSpPr>
          <p:cNvPr id="3" name="Content Placeholder 2"/>
          <p:cNvSpPr>
            <a:spLocks noGrp="1"/>
          </p:cNvSpPr>
          <p:nvPr>
            <p:ph idx="1"/>
          </p:nvPr>
        </p:nvSpPr>
        <p:spPr>
          <a:xfrm>
            <a:off x="1251677" y="1306286"/>
            <a:ext cx="8671812" cy="4991877"/>
          </a:xfrm>
        </p:spPr>
        <p:txBody>
          <a:bodyPr>
            <a:normAutofit/>
          </a:bodyPr>
          <a:lstStyle/>
          <a:p>
            <a:endParaRPr lang="en-GB" b="1" dirty="0" smtClean="0">
              <a:solidFill>
                <a:schemeClr val="tx1">
                  <a:lumMod val="85000"/>
                  <a:lumOff val="15000"/>
                </a:schemeClr>
              </a:solidFill>
            </a:endParaRPr>
          </a:p>
          <a:p>
            <a:r>
              <a:rPr lang="en-GB" b="1" dirty="0" smtClean="0">
                <a:solidFill>
                  <a:schemeClr val="tx1">
                    <a:lumMod val="85000"/>
                    <a:lumOff val="15000"/>
                  </a:schemeClr>
                </a:solidFill>
              </a:rPr>
              <a:t>Spiker and Hammer (2018) </a:t>
            </a:r>
            <a:r>
              <a:rPr lang="en-GB" dirty="0" smtClean="0">
                <a:solidFill>
                  <a:schemeClr val="tx1">
                    <a:lumMod val="85000"/>
                    <a:lumOff val="15000"/>
                  </a:schemeClr>
                </a:solidFill>
              </a:rPr>
              <a:t>suggested that stretched definitions are causing inconsistencies in measurement and that MHL should not be a multi-dimensional construct but a multi-construct theory.</a:t>
            </a:r>
          </a:p>
          <a:p>
            <a:endParaRPr lang="en-GB" dirty="0" smtClean="0">
              <a:solidFill>
                <a:schemeClr val="tx1">
                  <a:lumMod val="85000"/>
                  <a:lumOff val="15000"/>
                </a:schemeClr>
              </a:solidFill>
            </a:endParaRPr>
          </a:p>
          <a:p>
            <a:r>
              <a:rPr lang="en-GB" dirty="0" smtClean="0">
                <a:solidFill>
                  <a:schemeClr val="tx1">
                    <a:lumMod val="85000"/>
                    <a:lumOff val="15000"/>
                  </a:schemeClr>
                </a:solidFill>
              </a:rPr>
              <a:t>Furthermore, school-based mental health promotion approaches that account for children’s social, cultural and political contexts, encourage a more dynamic understanding of MHL theory and practice </a:t>
            </a:r>
            <a:r>
              <a:rPr lang="en-GB" b="1" dirty="0" smtClean="0">
                <a:solidFill>
                  <a:schemeClr val="tx1">
                    <a:lumMod val="85000"/>
                    <a:lumOff val="15000"/>
                  </a:schemeClr>
                </a:solidFill>
              </a:rPr>
              <a:t>(O’Toole, 2017)</a:t>
            </a:r>
            <a:r>
              <a:rPr lang="en-GB" dirty="0" smtClean="0">
                <a:solidFill>
                  <a:schemeClr val="tx1">
                    <a:lumMod val="85000"/>
                    <a:lumOff val="15000"/>
                  </a:schemeClr>
                </a:solidFill>
              </a:rPr>
              <a:t>.</a:t>
            </a:r>
          </a:p>
          <a:p>
            <a:endParaRPr lang="en-GB" dirty="0">
              <a:solidFill>
                <a:schemeClr val="tx2">
                  <a:lumMod val="75000"/>
                </a:schemeClr>
              </a:solidFill>
            </a:endParaRPr>
          </a:p>
          <a:p>
            <a:endParaRPr lang="en-GB" b="1" dirty="0" smtClean="0">
              <a:solidFill>
                <a:schemeClr val="tx2">
                  <a:lumMod val="75000"/>
                </a:schemeClr>
              </a:solidFill>
            </a:endParaRPr>
          </a:p>
          <a:p>
            <a:endParaRPr lang="en-GB" dirty="0">
              <a:solidFill>
                <a:schemeClr val="tx2">
                  <a:lumMod val="75000"/>
                </a:schemeClr>
              </a:solidFill>
            </a:endParaRPr>
          </a:p>
          <a:p>
            <a:endParaRPr lang="en-GB" b="1" dirty="0" smtClean="0">
              <a:solidFill>
                <a:schemeClr val="tx2">
                  <a:lumMod val="75000"/>
                </a:schemeClr>
              </a:solidFill>
            </a:endParaRP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1608" y="4366957"/>
            <a:ext cx="3819601" cy="2491044"/>
          </a:xfrm>
          <a:prstGeom prst="rect">
            <a:avLst/>
          </a:prstGeom>
        </p:spPr>
      </p:pic>
    </p:spTree>
    <p:extLst>
      <p:ext uri="{BB962C8B-B14F-4D97-AF65-F5344CB8AC3E}">
        <p14:creationId xmlns:p14="http://schemas.microsoft.com/office/powerpoint/2010/main" val="2895647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25791"/>
          </a:xfrm>
        </p:spPr>
        <p:txBody>
          <a:bodyPr>
            <a:normAutofit/>
          </a:bodyPr>
          <a:lstStyle/>
          <a:p>
            <a:r>
              <a:rPr lang="en-GB" sz="4400" dirty="0" smtClean="0">
                <a:latin typeface="+mn-lt"/>
              </a:rPr>
              <a:t>Challenges of Health Literacy </a:t>
            </a:r>
            <a:endParaRPr lang="en-GB" sz="4400" dirty="0">
              <a:latin typeface="+mn-lt"/>
            </a:endParaRPr>
          </a:p>
        </p:txBody>
      </p:sp>
      <p:pic>
        <p:nvPicPr>
          <p:cNvPr id="4" name="Picture 3"/>
          <p:cNvPicPr>
            <a:picLocks noChangeAspect="1"/>
          </p:cNvPicPr>
          <p:nvPr/>
        </p:nvPicPr>
        <p:blipFill rotWithShape="1">
          <a:blip r:embed="rId3"/>
          <a:srcRect l="31962" t="20875" r="36553" b="6374"/>
          <a:stretch/>
        </p:blipFill>
        <p:spPr>
          <a:xfrm>
            <a:off x="7863840" y="1713112"/>
            <a:ext cx="3566160" cy="4632824"/>
          </a:xfrm>
          <a:prstGeom prst="rect">
            <a:avLst/>
          </a:prstGeom>
        </p:spPr>
      </p:pic>
      <p:sp>
        <p:nvSpPr>
          <p:cNvPr id="5" name="Content Placeholder 2"/>
          <p:cNvSpPr>
            <a:spLocks noGrp="1"/>
          </p:cNvSpPr>
          <p:nvPr>
            <p:ph idx="1"/>
          </p:nvPr>
        </p:nvSpPr>
        <p:spPr>
          <a:xfrm>
            <a:off x="1251677" y="1713112"/>
            <a:ext cx="6269263" cy="4585051"/>
          </a:xfrm>
        </p:spPr>
        <p:txBody>
          <a:bodyPr>
            <a:normAutofit lnSpcReduction="10000"/>
          </a:bodyPr>
          <a:lstStyle/>
          <a:p>
            <a:r>
              <a:rPr lang="en-GB" i="1" dirty="0" smtClean="0">
                <a:solidFill>
                  <a:schemeClr val="tx1">
                    <a:lumMod val="85000"/>
                    <a:lumOff val="15000"/>
                  </a:schemeClr>
                </a:solidFill>
              </a:rPr>
              <a:t>‘Health </a:t>
            </a:r>
            <a:r>
              <a:rPr lang="en-GB" i="1" dirty="0">
                <a:solidFill>
                  <a:schemeClr val="tx1">
                    <a:lumMod val="85000"/>
                    <a:lumOff val="15000"/>
                  </a:schemeClr>
                </a:solidFill>
              </a:rPr>
              <a:t>literacy as one multidimensional, complex and heterogeneous </a:t>
            </a:r>
            <a:r>
              <a:rPr lang="en-GB" i="1" dirty="0" smtClean="0">
                <a:solidFill>
                  <a:schemeClr val="tx1">
                    <a:lumMod val="85000"/>
                    <a:lumOff val="15000"/>
                  </a:schemeClr>
                </a:solidFill>
              </a:rPr>
              <a:t>concept’ </a:t>
            </a:r>
            <a:r>
              <a:rPr lang="en-GB" dirty="0" smtClean="0">
                <a:solidFill>
                  <a:schemeClr val="tx1">
                    <a:lumMod val="85000"/>
                    <a:lumOff val="15000"/>
                  </a:schemeClr>
                </a:solidFill>
              </a:rPr>
              <a:t>(Sørensen &amp; </a:t>
            </a:r>
            <a:r>
              <a:rPr lang="en-GB" dirty="0">
                <a:solidFill>
                  <a:schemeClr val="tx1">
                    <a:lumMod val="85000"/>
                    <a:lumOff val="15000"/>
                  </a:schemeClr>
                </a:solidFill>
              </a:rPr>
              <a:t>Pleasant, 2017</a:t>
            </a:r>
            <a:r>
              <a:rPr lang="en-GB" dirty="0" smtClean="0">
                <a:solidFill>
                  <a:schemeClr val="tx1">
                    <a:lumMod val="85000"/>
                    <a:lumOff val="15000"/>
                  </a:schemeClr>
                </a:solidFill>
              </a:rPr>
              <a:t>).</a:t>
            </a:r>
          </a:p>
          <a:p>
            <a:endParaRPr lang="en-GB" dirty="0">
              <a:solidFill>
                <a:schemeClr val="tx1">
                  <a:lumMod val="85000"/>
                  <a:lumOff val="15000"/>
                </a:schemeClr>
              </a:solidFill>
            </a:endParaRPr>
          </a:p>
          <a:p>
            <a:r>
              <a:rPr lang="en-GB" i="1" dirty="0" smtClean="0">
                <a:solidFill>
                  <a:schemeClr val="tx1">
                    <a:lumMod val="85000"/>
                    <a:lumOff val="15000"/>
                  </a:schemeClr>
                </a:solidFill>
              </a:rPr>
              <a:t>‘As </a:t>
            </a:r>
            <a:r>
              <a:rPr lang="en-GB" i="1" dirty="0">
                <a:solidFill>
                  <a:schemeClr val="tx1">
                    <a:lumMod val="85000"/>
                    <a:lumOff val="15000"/>
                  </a:schemeClr>
                </a:solidFill>
              </a:rPr>
              <a:t>the definition of health literacy expands, so, too, does the scope and depth of health literacy research, practice implementation and public </a:t>
            </a:r>
            <a:r>
              <a:rPr lang="en-GB" i="1" dirty="0" smtClean="0">
                <a:solidFill>
                  <a:schemeClr val="tx1">
                    <a:lumMod val="85000"/>
                    <a:lumOff val="15000"/>
                  </a:schemeClr>
                </a:solidFill>
              </a:rPr>
              <a:t>policy’ </a:t>
            </a:r>
            <a:r>
              <a:rPr lang="en-GB" dirty="0">
                <a:solidFill>
                  <a:schemeClr val="tx1">
                    <a:lumMod val="85000"/>
                    <a:lumOff val="15000"/>
                  </a:schemeClr>
                </a:solidFill>
              </a:rPr>
              <a:t>(</a:t>
            </a:r>
            <a:r>
              <a:rPr lang="en-GB" dirty="0" smtClean="0">
                <a:solidFill>
                  <a:schemeClr val="tx1">
                    <a:lumMod val="85000"/>
                    <a:lumOff val="15000"/>
                  </a:schemeClr>
                </a:solidFill>
              </a:rPr>
              <a:t>Rudd,2017</a:t>
            </a:r>
            <a:r>
              <a:rPr lang="en-GB" dirty="0">
                <a:solidFill>
                  <a:schemeClr val="tx1">
                    <a:lumMod val="85000"/>
                    <a:lumOff val="15000"/>
                  </a:schemeClr>
                </a:solidFill>
              </a:rPr>
              <a:t>). </a:t>
            </a:r>
            <a:endParaRPr lang="en-GB" dirty="0" smtClean="0">
              <a:solidFill>
                <a:schemeClr val="tx1">
                  <a:lumMod val="85000"/>
                  <a:lumOff val="15000"/>
                </a:schemeClr>
              </a:solidFill>
            </a:endParaRPr>
          </a:p>
          <a:p>
            <a:endParaRPr lang="en-GB" dirty="0" smtClean="0">
              <a:solidFill>
                <a:schemeClr val="tx1">
                  <a:lumMod val="85000"/>
                  <a:lumOff val="15000"/>
                </a:schemeClr>
              </a:solidFill>
            </a:endParaRPr>
          </a:p>
          <a:p>
            <a:r>
              <a:rPr lang="en-GB" dirty="0" smtClean="0">
                <a:solidFill>
                  <a:schemeClr val="tx1">
                    <a:lumMod val="85000"/>
                    <a:lumOff val="15000"/>
                  </a:schemeClr>
                </a:solidFill>
              </a:rPr>
              <a:t>Importance of accounting for developmental stage and social context for CYP (Broder et al., 2017).</a:t>
            </a:r>
          </a:p>
          <a:p>
            <a:endParaRPr lang="en-GB" dirty="0" smtClean="0">
              <a:solidFill>
                <a:schemeClr val="tx1">
                  <a:lumMod val="85000"/>
                  <a:lumOff val="15000"/>
                </a:schemeClr>
              </a:solidFill>
            </a:endParaRPr>
          </a:p>
          <a:p>
            <a:r>
              <a:rPr lang="en-GB" dirty="0" smtClean="0">
                <a:solidFill>
                  <a:schemeClr val="tx1">
                    <a:lumMod val="85000"/>
                    <a:lumOff val="15000"/>
                  </a:schemeClr>
                </a:solidFill>
              </a:rPr>
              <a:t>Use of adult measures with child and adolescent samples and lack of CYP involvement in measure development.</a:t>
            </a:r>
            <a:endParaRPr lang="en-GB" dirty="0">
              <a:solidFill>
                <a:schemeClr val="tx1">
                  <a:lumMod val="85000"/>
                  <a:lumOff val="15000"/>
                </a:schemeClr>
              </a:solidFill>
            </a:endParaRPr>
          </a:p>
        </p:txBody>
      </p:sp>
    </p:spTree>
    <p:extLst>
      <p:ext uri="{BB962C8B-B14F-4D97-AF65-F5344CB8AC3E}">
        <p14:creationId xmlns:p14="http://schemas.microsoft.com/office/powerpoint/2010/main" val="3675914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7116" y="914400"/>
            <a:ext cx="10318418" cy="4935894"/>
          </a:xfrm>
          <a:prstGeom prst="rect">
            <a:avLst/>
          </a:prstGeom>
        </p:spPr>
        <p:txBody>
          <a:bodyPr vert="horz" lIns="91440" tIns="45720" rIns="91440" bIns="45720" rtlCol="0" anchor="t">
            <a:normAutofit fontScale="25000" lnSpcReduction="20000"/>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lnSpc>
                <a:spcPct val="170000"/>
              </a:lnSpc>
              <a:spcBef>
                <a:spcPts val="0"/>
              </a:spcBef>
              <a:spcAft>
                <a:spcPts val="2400"/>
              </a:spcAft>
            </a:pPr>
            <a:r>
              <a:rPr lang="en-GB" sz="9600" b="1" dirty="0" smtClean="0">
                <a:solidFill>
                  <a:schemeClr val="tx1">
                    <a:lumMod val="85000"/>
                    <a:lumOff val="15000"/>
                  </a:schemeClr>
                </a:solidFill>
                <a:latin typeface="+mn-lt"/>
              </a:rPr>
              <a:t>A </a:t>
            </a:r>
            <a:r>
              <a:rPr lang="en-GB" sz="9600" b="1" dirty="0">
                <a:solidFill>
                  <a:schemeClr val="tx1">
                    <a:lumMod val="85000"/>
                    <a:lumOff val="15000"/>
                  </a:schemeClr>
                </a:solidFill>
                <a:latin typeface="+mn-lt"/>
              </a:rPr>
              <a:t>Systematic Literature Review </a:t>
            </a:r>
            <a:r>
              <a:rPr lang="en-GB" sz="9600" b="1" dirty="0" smtClean="0">
                <a:solidFill>
                  <a:schemeClr val="tx1">
                    <a:lumMod val="85000"/>
                    <a:lumOff val="15000"/>
                  </a:schemeClr>
                </a:solidFill>
                <a:latin typeface="+mn-lt"/>
              </a:rPr>
              <a:t>of Existing Conceptualisation and Measurement of Mental Health Literacy in Adolescent Research: </a:t>
            </a:r>
          </a:p>
          <a:p>
            <a:pPr algn="ctr">
              <a:lnSpc>
                <a:spcPct val="170000"/>
              </a:lnSpc>
              <a:spcBef>
                <a:spcPts val="0"/>
              </a:spcBef>
              <a:spcAft>
                <a:spcPts val="2400"/>
              </a:spcAft>
            </a:pPr>
            <a:r>
              <a:rPr lang="en-GB" sz="7200" b="1" dirty="0" smtClean="0">
                <a:solidFill>
                  <a:schemeClr val="tx1">
                    <a:lumMod val="85000"/>
                    <a:lumOff val="15000"/>
                  </a:schemeClr>
                </a:solidFill>
                <a:latin typeface="+mn-lt"/>
              </a:rPr>
              <a:t>Current Challenges and Inconsistencies</a:t>
            </a:r>
          </a:p>
          <a:p>
            <a:pPr algn="ctr">
              <a:lnSpc>
                <a:spcPct val="170000"/>
              </a:lnSpc>
              <a:spcBef>
                <a:spcPts val="0"/>
              </a:spcBef>
              <a:spcAft>
                <a:spcPts val="2400"/>
              </a:spcAft>
            </a:pPr>
            <a:r>
              <a:rPr lang="en-GB" sz="5600" dirty="0" smtClean="0">
                <a:solidFill>
                  <a:schemeClr val="tx1">
                    <a:lumMod val="85000"/>
                    <a:lumOff val="15000"/>
                  </a:schemeClr>
                </a:solidFill>
                <a:latin typeface="+mn-lt"/>
              </a:rPr>
              <a:t>Rosie Mansfield* </a:t>
            </a:r>
            <a:r>
              <a:rPr lang="en-GB" sz="5600" dirty="0">
                <a:solidFill>
                  <a:schemeClr val="tx1">
                    <a:lumMod val="85000"/>
                    <a:lumOff val="15000"/>
                  </a:schemeClr>
                </a:solidFill>
                <a:latin typeface="+mn-lt"/>
              </a:rPr>
              <a:t>MPhil, Praveetha </a:t>
            </a:r>
            <a:r>
              <a:rPr lang="en-GB" sz="5600" dirty="0" smtClean="0">
                <a:solidFill>
                  <a:schemeClr val="tx1">
                    <a:lumMod val="85000"/>
                    <a:lumOff val="15000"/>
                  </a:schemeClr>
                </a:solidFill>
                <a:latin typeface="+mn-lt"/>
              </a:rPr>
              <a:t>Patalay </a:t>
            </a:r>
            <a:r>
              <a:rPr lang="en-GB" sz="5600" dirty="0">
                <a:solidFill>
                  <a:schemeClr val="tx1">
                    <a:lumMod val="85000"/>
                    <a:lumOff val="15000"/>
                  </a:schemeClr>
                </a:solidFill>
                <a:latin typeface="+mn-lt"/>
              </a:rPr>
              <a:t>PhD and Neil </a:t>
            </a:r>
            <a:r>
              <a:rPr lang="en-GB" sz="5600" dirty="0" smtClean="0">
                <a:solidFill>
                  <a:schemeClr val="tx1">
                    <a:lumMod val="85000"/>
                    <a:lumOff val="15000"/>
                  </a:schemeClr>
                </a:solidFill>
                <a:latin typeface="+mn-lt"/>
              </a:rPr>
              <a:t>Humphrey </a:t>
            </a:r>
            <a:r>
              <a:rPr lang="en-GB" sz="5600" dirty="0">
                <a:solidFill>
                  <a:schemeClr val="tx1">
                    <a:lumMod val="85000"/>
                    <a:lumOff val="15000"/>
                  </a:schemeClr>
                </a:solidFill>
                <a:latin typeface="+mn-lt"/>
              </a:rPr>
              <a:t>PhD</a:t>
            </a:r>
          </a:p>
          <a:p>
            <a:pPr algn="ctr">
              <a:lnSpc>
                <a:spcPct val="170000"/>
              </a:lnSpc>
              <a:spcBef>
                <a:spcPts val="0"/>
              </a:spcBef>
              <a:spcAft>
                <a:spcPts val="2400"/>
              </a:spcAft>
            </a:pPr>
            <a:endParaRPr lang="en-GB" sz="8000" dirty="0">
              <a:latin typeface="+mn-lt"/>
            </a:endParaRPr>
          </a:p>
          <a:p>
            <a:pPr>
              <a:lnSpc>
                <a:spcPct val="100000"/>
              </a:lnSpc>
              <a:spcBef>
                <a:spcPts val="0"/>
              </a:spcBef>
              <a:spcAft>
                <a:spcPts val="2400"/>
              </a:spcAft>
            </a:pPr>
            <a:r>
              <a:rPr lang="en-GB" sz="9600" b="1" dirty="0" smtClean="0"/>
              <a:t/>
            </a:r>
            <a:br>
              <a:rPr lang="en-GB" sz="9600" b="1" dirty="0" smtClean="0"/>
            </a:br>
            <a:r>
              <a:rPr lang="en-GB" sz="6600" dirty="0" smtClean="0">
                <a:latin typeface="+mn-lt"/>
              </a:rPr>
              <a:t/>
            </a:r>
            <a:br>
              <a:rPr lang="en-GB" sz="6600" dirty="0" smtClean="0">
                <a:latin typeface="+mn-lt"/>
              </a:rPr>
            </a:br>
            <a:endParaRPr lang="en-GB" sz="2000" b="1" dirty="0">
              <a:latin typeface="+mn-lt"/>
            </a:endParaRPr>
          </a:p>
        </p:txBody>
      </p:sp>
      <p:pic>
        <p:nvPicPr>
          <p:cNvPr id="1026" name="Picture 2" descr="Image result for systematic literature 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88" y="4587259"/>
            <a:ext cx="3781273" cy="170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30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solidFill>
                  <a:schemeClr val="tx1">
                    <a:lumMod val="85000"/>
                    <a:lumOff val="15000"/>
                  </a:schemeClr>
                </a:solidFill>
                <a:latin typeface="+mn-lt"/>
              </a:rPr>
              <a:t>Overview</a:t>
            </a:r>
            <a:endParaRPr lang="en-GB" sz="5400" dirty="0">
              <a:solidFill>
                <a:schemeClr val="tx1">
                  <a:lumMod val="85000"/>
                  <a:lumOff val="15000"/>
                </a:schemeClr>
              </a:solidFill>
              <a:latin typeface="+mn-lt"/>
            </a:endParaRPr>
          </a:p>
        </p:txBody>
      </p:sp>
      <p:sp>
        <p:nvSpPr>
          <p:cNvPr id="3" name="Content Placeholder 2"/>
          <p:cNvSpPr>
            <a:spLocks noGrp="1"/>
          </p:cNvSpPr>
          <p:nvPr>
            <p:ph idx="1"/>
          </p:nvPr>
        </p:nvSpPr>
        <p:spPr>
          <a:xfrm>
            <a:off x="1235912" y="1558977"/>
            <a:ext cx="9813087" cy="4661941"/>
          </a:xfrm>
        </p:spPr>
        <p:txBody>
          <a:bodyPr>
            <a:normAutofit/>
          </a:bodyPr>
          <a:lstStyle/>
          <a:p>
            <a:r>
              <a:rPr lang="en-GB" sz="2200" dirty="0" smtClean="0">
                <a:solidFill>
                  <a:schemeClr val="tx1">
                    <a:lumMod val="85000"/>
                    <a:lumOff val="15000"/>
                  </a:schemeClr>
                </a:solidFill>
              </a:rPr>
              <a:t>Department for Education, Education for Wellbeing Programme</a:t>
            </a:r>
          </a:p>
          <a:p>
            <a:endParaRPr lang="en-GB" sz="2200" dirty="0" smtClean="0">
              <a:solidFill>
                <a:schemeClr val="tx1">
                  <a:lumMod val="85000"/>
                  <a:lumOff val="15000"/>
                </a:schemeClr>
              </a:solidFill>
            </a:endParaRPr>
          </a:p>
          <a:p>
            <a:r>
              <a:rPr lang="en-GB" sz="2200" dirty="0" smtClean="0">
                <a:solidFill>
                  <a:schemeClr val="tx1">
                    <a:lumMod val="85000"/>
                    <a:lumOff val="15000"/>
                  </a:schemeClr>
                </a:solidFill>
              </a:rPr>
              <a:t>Evolution of term mental health literacy </a:t>
            </a:r>
          </a:p>
          <a:p>
            <a:r>
              <a:rPr lang="en-GB" sz="2200" dirty="0" smtClean="0">
                <a:solidFill>
                  <a:schemeClr val="tx1">
                    <a:lumMod val="85000"/>
                    <a:lumOff val="15000"/>
                  </a:schemeClr>
                </a:solidFill>
              </a:rPr>
              <a:t>Criticisms of the mental health literacy construct</a:t>
            </a:r>
          </a:p>
          <a:p>
            <a:r>
              <a:rPr lang="en-GB" sz="2200" dirty="0" smtClean="0">
                <a:solidFill>
                  <a:schemeClr val="tx1">
                    <a:lumMod val="85000"/>
                    <a:lumOff val="15000"/>
                  </a:schemeClr>
                </a:solidFill>
              </a:rPr>
              <a:t>New thinking</a:t>
            </a:r>
          </a:p>
          <a:p>
            <a:endParaRPr lang="en-GB" sz="2200" dirty="0" smtClean="0">
              <a:solidFill>
                <a:schemeClr val="tx1">
                  <a:lumMod val="85000"/>
                  <a:lumOff val="15000"/>
                </a:schemeClr>
              </a:solidFill>
            </a:endParaRPr>
          </a:p>
          <a:p>
            <a:r>
              <a:rPr lang="en-GB" sz="2200" b="1" dirty="0" smtClean="0">
                <a:solidFill>
                  <a:schemeClr val="tx1">
                    <a:lumMod val="85000"/>
                    <a:lumOff val="15000"/>
                  </a:schemeClr>
                </a:solidFill>
              </a:rPr>
              <a:t>Systematic literature review findings – existing conceptualisation and measurement of mental health literacy in adolescent research</a:t>
            </a:r>
          </a:p>
          <a:p>
            <a:endParaRPr lang="en-GB" sz="2200" b="1" dirty="0">
              <a:solidFill>
                <a:schemeClr val="tx1">
                  <a:lumMod val="85000"/>
                  <a:lumOff val="15000"/>
                </a:schemeClr>
              </a:solidFill>
            </a:endParaRPr>
          </a:p>
          <a:p>
            <a:pPr marL="0" indent="0">
              <a:buNone/>
            </a:pPr>
            <a:endParaRPr lang="en-GB" sz="2200" dirty="0" smtClean="0">
              <a:solidFill>
                <a:schemeClr val="tx1">
                  <a:lumMod val="85000"/>
                  <a:lumOff val="15000"/>
                </a:schemeClr>
              </a:solidFill>
            </a:endParaRPr>
          </a:p>
          <a:p>
            <a:endParaRPr lang="en-GB" sz="2400" b="1" dirty="0" smtClean="0">
              <a:solidFill>
                <a:schemeClr val="tx2">
                  <a:lumMod val="75000"/>
                </a:schemeClr>
              </a:solidFill>
            </a:endParaRPr>
          </a:p>
        </p:txBody>
      </p:sp>
      <p:grpSp>
        <p:nvGrpSpPr>
          <p:cNvPr id="5" name="Group 4"/>
          <p:cNvGrpSpPr/>
          <p:nvPr/>
        </p:nvGrpSpPr>
        <p:grpSpPr>
          <a:xfrm>
            <a:off x="7320375" y="5857640"/>
            <a:ext cx="4357722" cy="726555"/>
            <a:chOff x="7663275" y="5883064"/>
            <a:chExt cx="4357722" cy="72655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3908" y="5936907"/>
              <a:ext cx="1611380" cy="672712"/>
            </a:xfrm>
            <a:prstGeom prst="rect">
              <a:avLst/>
            </a:prstGeom>
          </p:spPr>
        </p:pic>
        <p:pic>
          <p:nvPicPr>
            <p:cNvPr id="7" name="Picture 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368"/>
            <a:stretch/>
          </p:blipFill>
          <p:spPr>
            <a:xfrm>
              <a:off x="7663275" y="5936907"/>
              <a:ext cx="1085849" cy="672712"/>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10072" y="5883064"/>
              <a:ext cx="1210925" cy="726555"/>
            </a:xfrm>
            <a:prstGeom prst="rect">
              <a:avLst/>
            </a:prstGeom>
          </p:spPr>
        </p:pic>
      </p:grpSp>
    </p:spTree>
    <p:extLst>
      <p:ext uri="{BB962C8B-B14F-4D97-AF65-F5344CB8AC3E}">
        <p14:creationId xmlns:p14="http://schemas.microsoft.com/office/powerpoint/2010/main" val="3810929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9" y="487278"/>
            <a:ext cx="10178322" cy="1492132"/>
          </a:xfrm>
        </p:spPr>
        <p:txBody>
          <a:bodyPr>
            <a:normAutofit/>
          </a:bodyPr>
          <a:lstStyle/>
          <a:p>
            <a:r>
              <a:rPr lang="en-GB" sz="4000" dirty="0" smtClean="0">
                <a:solidFill>
                  <a:schemeClr val="tx2">
                    <a:lumMod val="75000"/>
                  </a:schemeClr>
                </a:solidFill>
                <a:latin typeface="+mn-lt"/>
              </a:rPr>
              <a:t>research questions</a:t>
            </a:r>
            <a:endParaRPr lang="en-GB" sz="4000" dirty="0">
              <a:solidFill>
                <a:schemeClr val="tx2">
                  <a:lumMod val="75000"/>
                </a:schemeClr>
              </a:solidFill>
              <a:latin typeface="+mn-lt"/>
            </a:endParaRPr>
          </a:p>
        </p:txBody>
      </p:sp>
      <p:sp>
        <p:nvSpPr>
          <p:cNvPr id="3" name="Content Placeholder 2"/>
          <p:cNvSpPr>
            <a:spLocks noGrp="1"/>
          </p:cNvSpPr>
          <p:nvPr>
            <p:ph idx="1"/>
          </p:nvPr>
        </p:nvSpPr>
        <p:spPr>
          <a:xfrm>
            <a:off x="1489423" y="1397383"/>
            <a:ext cx="9244872" cy="4721901"/>
          </a:xfrm>
        </p:spPr>
        <p:txBody>
          <a:bodyPr>
            <a:normAutofit fontScale="92500" lnSpcReduction="10000"/>
          </a:bodyPr>
          <a:lstStyle/>
          <a:p>
            <a:pPr marL="0" indent="0" algn="ctr">
              <a:buNone/>
            </a:pPr>
            <a:endParaRPr lang="en-GB" b="1" dirty="0" smtClean="0">
              <a:solidFill>
                <a:schemeClr val="tx1">
                  <a:lumMod val="85000"/>
                  <a:lumOff val="15000"/>
                </a:schemeClr>
              </a:solidFill>
            </a:endParaRPr>
          </a:p>
          <a:p>
            <a:pPr marL="0" indent="0">
              <a:buNone/>
            </a:pPr>
            <a:r>
              <a:rPr lang="en-GB" dirty="0" smtClean="0">
                <a:solidFill>
                  <a:schemeClr val="tx1">
                    <a:lumMod val="85000"/>
                    <a:lumOff val="15000"/>
                  </a:schemeClr>
                </a:solidFill>
              </a:rPr>
              <a:t>1.  What </a:t>
            </a:r>
            <a:r>
              <a:rPr lang="en-GB" dirty="0">
                <a:solidFill>
                  <a:schemeClr val="tx1">
                    <a:lumMod val="85000"/>
                    <a:lumOff val="15000"/>
                  </a:schemeClr>
                </a:solidFill>
              </a:rPr>
              <a:t>are the most common study contexts, designs and aims? </a:t>
            </a:r>
            <a:endParaRPr lang="en-GB" dirty="0" smtClean="0">
              <a:solidFill>
                <a:schemeClr val="tx1">
                  <a:lumMod val="85000"/>
                  <a:lumOff val="15000"/>
                </a:schemeClr>
              </a:solidFill>
            </a:endParaRPr>
          </a:p>
          <a:p>
            <a:pPr marL="457200" indent="-457200">
              <a:buAutoNum type="arabicParenR"/>
            </a:pPr>
            <a:endParaRPr lang="en-GB" dirty="0">
              <a:solidFill>
                <a:schemeClr val="tx1">
                  <a:lumMod val="85000"/>
                  <a:lumOff val="15000"/>
                </a:schemeClr>
              </a:solidFill>
            </a:endParaRPr>
          </a:p>
          <a:p>
            <a:pPr marL="0" indent="0">
              <a:buNone/>
            </a:pPr>
            <a:r>
              <a:rPr lang="en-GB" dirty="0" smtClean="0">
                <a:solidFill>
                  <a:schemeClr val="tx1">
                    <a:lumMod val="85000"/>
                    <a:lumOff val="15000"/>
                  </a:schemeClr>
                </a:solidFill>
              </a:rPr>
              <a:t>2. How </a:t>
            </a:r>
            <a:r>
              <a:rPr lang="en-GB" dirty="0">
                <a:solidFill>
                  <a:schemeClr val="tx1">
                    <a:lumMod val="85000"/>
                    <a:lumOff val="15000"/>
                  </a:schemeClr>
                </a:solidFill>
              </a:rPr>
              <a:t>is MHL conceptualised e.g. do articles account for adolescents’ developmental phase or the school context, and is it a predominantly mental-ill health approach</a:t>
            </a:r>
            <a:r>
              <a:rPr lang="en-GB" dirty="0" smtClean="0">
                <a:solidFill>
                  <a:schemeClr val="tx1">
                    <a:lumMod val="85000"/>
                    <a:lumOff val="15000"/>
                  </a:schemeClr>
                </a:solidFill>
              </a:rPr>
              <a:t>?</a:t>
            </a:r>
          </a:p>
          <a:p>
            <a:pPr marL="0" indent="0">
              <a:buNone/>
            </a:pPr>
            <a:endParaRPr lang="en-GB" dirty="0">
              <a:solidFill>
                <a:schemeClr val="tx1">
                  <a:lumMod val="85000"/>
                  <a:lumOff val="15000"/>
                </a:schemeClr>
              </a:solidFill>
            </a:endParaRPr>
          </a:p>
          <a:p>
            <a:pPr marL="0" indent="0">
              <a:buNone/>
            </a:pPr>
            <a:r>
              <a:rPr lang="en-GB" dirty="0" smtClean="0">
                <a:solidFill>
                  <a:schemeClr val="tx1">
                    <a:lumMod val="85000"/>
                    <a:lumOff val="15000"/>
                  </a:schemeClr>
                </a:solidFill>
              </a:rPr>
              <a:t>3. What </a:t>
            </a:r>
            <a:r>
              <a:rPr lang="en-GB" dirty="0">
                <a:solidFill>
                  <a:schemeClr val="tx1">
                    <a:lumMod val="85000"/>
                    <a:lumOff val="15000"/>
                  </a:schemeClr>
                </a:solidFill>
              </a:rPr>
              <a:t>are the most commonly measured domains of MHL, and do these vary by study design and definition usage? </a:t>
            </a:r>
          </a:p>
          <a:p>
            <a:pPr marL="0" indent="0">
              <a:buNone/>
            </a:pPr>
            <a:endParaRPr lang="en-GB" dirty="0" smtClean="0">
              <a:solidFill>
                <a:schemeClr val="tx1">
                  <a:lumMod val="85000"/>
                  <a:lumOff val="15000"/>
                </a:schemeClr>
              </a:solidFill>
            </a:endParaRPr>
          </a:p>
          <a:p>
            <a:pPr marL="0" indent="0">
              <a:buNone/>
            </a:pPr>
            <a:r>
              <a:rPr lang="en-GB" dirty="0" smtClean="0">
                <a:solidFill>
                  <a:schemeClr val="tx1">
                    <a:lumMod val="85000"/>
                    <a:lumOff val="15000"/>
                  </a:schemeClr>
                </a:solidFill>
              </a:rPr>
              <a:t>4. To </a:t>
            </a:r>
            <a:r>
              <a:rPr lang="en-GB" dirty="0">
                <a:solidFill>
                  <a:schemeClr val="tx1">
                    <a:lumMod val="85000"/>
                    <a:lumOff val="15000"/>
                  </a:schemeClr>
                </a:solidFill>
              </a:rPr>
              <a:t>what extent do articles use measures that have evidence of validity for use with adolescent populations</a:t>
            </a:r>
            <a:r>
              <a:rPr lang="en-GB" dirty="0" smtClean="0">
                <a:solidFill>
                  <a:schemeClr val="tx1">
                    <a:lumMod val="85000"/>
                    <a:lumOff val="15000"/>
                  </a:schemeClr>
                </a:solidFill>
              </a:rPr>
              <a:t>?</a:t>
            </a:r>
          </a:p>
          <a:p>
            <a:pPr marL="0" indent="0">
              <a:buNone/>
            </a:pPr>
            <a:endParaRPr lang="en-GB" dirty="0">
              <a:solidFill>
                <a:schemeClr val="tx1">
                  <a:lumMod val="85000"/>
                  <a:lumOff val="15000"/>
                </a:schemeClr>
              </a:solidFill>
            </a:endParaRPr>
          </a:p>
          <a:p>
            <a:pPr marL="0" indent="0">
              <a:buNone/>
            </a:pPr>
            <a:r>
              <a:rPr lang="en-GB" dirty="0" smtClean="0">
                <a:solidFill>
                  <a:schemeClr val="tx1">
                    <a:lumMod val="85000"/>
                    <a:lumOff val="15000"/>
                  </a:schemeClr>
                </a:solidFill>
              </a:rPr>
              <a:t>5. Is </a:t>
            </a:r>
            <a:r>
              <a:rPr lang="en-GB" dirty="0">
                <a:solidFill>
                  <a:schemeClr val="tx1">
                    <a:lumMod val="85000"/>
                    <a:lumOff val="15000"/>
                  </a:schemeClr>
                </a:solidFill>
              </a:rPr>
              <a:t>there enough methodological homogeneity in the field to conduct meta-analyses?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7388" y="382385"/>
            <a:ext cx="159702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668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75000"/>
                  </a:schemeClr>
                </a:solidFill>
                <a:latin typeface="+mn-lt"/>
              </a:rPr>
              <a:t>Method</a:t>
            </a:r>
            <a:endParaRPr lang="en-GB" dirty="0">
              <a:solidFill>
                <a:schemeClr val="tx2">
                  <a:lumMod val="75000"/>
                </a:schemeClr>
              </a:solidFill>
              <a:latin typeface="+mn-lt"/>
            </a:endParaRPr>
          </a:p>
        </p:txBody>
      </p:sp>
      <p:sp>
        <p:nvSpPr>
          <p:cNvPr id="3" name="Content Placeholder 2"/>
          <p:cNvSpPr>
            <a:spLocks noGrp="1"/>
          </p:cNvSpPr>
          <p:nvPr>
            <p:ph idx="1"/>
          </p:nvPr>
        </p:nvSpPr>
        <p:spPr>
          <a:xfrm>
            <a:off x="1251678" y="1571625"/>
            <a:ext cx="8530497" cy="4533900"/>
          </a:xfrm>
        </p:spPr>
        <p:txBody>
          <a:bodyPr>
            <a:normAutofit fontScale="92500" lnSpcReduction="20000"/>
          </a:bodyPr>
          <a:lstStyle/>
          <a:p>
            <a:r>
              <a:rPr lang="en-GB" dirty="0" smtClean="0">
                <a:solidFill>
                  <a:schemeClr val="tx1">
                    <a:lumMod val="85000"/>
                    <a:lumOff val="15000"/>
                  </a:schemeClr>
                </a:solidFill>
              </a:rPr>
              <a:t>Five databases </a:t>
            </a:r>
            <a:r>
              <a:rPr lang="en-GB" dirty="0">
                <a:solidFill>
                  <a:schemeClr val="tx1">
                    <a:lumMod val="85000"/>
                    <a:lumOff val="15000"/>
                  </a:schemeClr>
                </a:solidFill>
              </a:rPr>
              <a:t>(e.g. PsycINFO) and grey literature were searched (1997-2017). </a:t>
            </a:r>
            <a:endParaRPr lang="en-GB" dirty="0" smtClean="0">
              <a:solidFill>
                <a:schemeClr val="tx1">
                  <a:lumMod val="85000"/>
                  <a:lumOff val="15000"/>
                </a:schemeClr>
              </a:solidFill>
            </a:endParaRPr>
          </a:p>
          <a:p>
            <a:endParaRPr lang="en-GB" dirty="0">
              <a:solidFill>
                <a:schemeClr val="tx1">
                  <a:lumMod val="85000"/>
                  <a:lumOff val="15000"/>
                </a:schemeClr>
              </a:solidFill>
            </a:endParaRPr>
          </a:p>
          <a:p>
            <a:r>
              <a:rPr lang="en-GB" dirty="0" smtClean="0">
                <a:solidFill>
                  <a:schemeClr val="tx1">
                    <a:lumMod val="85000"/>
                    <a:lumOff val="15000"/>
                  </a:schemeClr>
                </a:solidFill>
              </a:rPr>
              <a:t>Included </a:t>
            </a:r>
            <a:r>
              <a:rPr lang="en-GB" dirty="0">
                <a:solidFill>
                  <a:schemeClr val="tx1">
                    <a:lumMod val="85000"/>
                    <a:lumOff val="15000"/>
                  </a:schemeClr>
                </a:solidFill>
              </a:rPr>
              <a:t>articles </a:t>
            </a:r>
            <a:r>
              <a:rPr lang="en-GB" dirty="0" smtClean="0">
                <a:solidFill>
                  <a:schemeClr val="tx1">
                    <a:lumMod val="85000"/>
                    <a:lumOff val="15000"/>
                  </a:schemeClr>
                </a:solidFill>
              </a:rPr>
              <a:t>presented quantitative self-report </a:t>
            </a:r>
            <a:r>
              <a:rPr lang="en-GB" dirty="0">
                <a:solidFill>
                  <a:schemeClr val="tx1">
                    <a:lumMod val="85000"/>
                    <a:lumOff val="15000"/>
                  </a:schemeClr>
                </a:solidFill>
              </a:rPr>
              <a:t>data for at least one MHL domain with an adolescent sample (10-19 </a:t>
            </a:r>
            <a:r>
              <a:rPr lang="en-GB" dirty="0" smtClean="0">
                <a:solidFill>
                  <a:schemeClr val="tx1">
                    <a:lumMod val="85000"/>
                    <a:lumOff val="15000"/>
                  </a:schemeClr>
                </a:solidFill>
              </a:rPr>
              <a:t>years) and used </a:t>
            </a:r>
            <a:r>
              <a:rPr lang="en-GB" dirty="0">
                <a:solidFill>
                  <a:schemeClr val="tx1">
                    <a:lumMod val="85000"/>
                    <a:lumOff val="15000"/>
                  </a:schemeClr>
                </a:solidFill>
              </a:rPr>
              <a:t>the term ‘mental health literacy</a:t>
            </a:r>
            <a:r>
              <a:rPr lang="en-GB" dirty="0" smtClean="0">
                <a:solidFill>
                  <a:schemeClr val="tx1">
                    <a:lumMod val="85000"/>
                    <a:lumOff val="15000"/>
                  </a:schemeClr>
                </a:solidFill>
              </a:rPr>
              <a:t>’.</a:t>
            </a:r>
          </a:p>
          <a:p>
            <a:endParaRPr lang="en-GB" dirty="0">
              <a:solidFill>
                <a:schemeClr val="tx1">
                  <a:lumMod val="85000"/>
                  <a:lumOff val="15000"/>
                </a:schemeClr>
              </a:solidFill>
            </a:endParaRPr>
          </a:p>
          <a:p>
            <a:r>
              <a:rPr lang="en-GB" dirty="0" smtClean="0">
                <a:solidFill>
                  <a:schemeClr val="tx1">
                    <a:lumMod val="85000"/>
                    <a:lumOff val="15000"/>
                  </a:schemeClr>
                </a:solidFill>
              </a:rPr>
              <a:t>General and diagnosis-specific MHL articles </a:t>
            </a:r>
          </a:p>
          <a:p>
            <a:endParaRPr lang="en-GB" dirty="0">
              <a:solidFill>
                <a:schemeClr val="tx1">
                  <a:lumMod val="85000"/>
                  <a:lumOff val="15000"/>
                </a:schemeClr>
              </a:solidFill>
            </a:endParaRPr>
          </a:p>
          <a:p>
            <a:r>
              <a:rPr lang="en-GB" dirty="0" smtClean="0">
                <a:solidFill>
                  <a:schemeClr val="tx1">
                    <a:lumMod val="85000"/>
                    <a:lumOff val="15000"/>
                  </a:schemeClr>
                </a:solidFill>
              </a:rPr>
              <a:t>Definitions</a:t>
            </a:r>
            <a:r>
              <a:rPr lang="en-GB" dirty="0">
                <a:solidFill>
                  <a:schemeClr val="tx1">
                    <a:lumMod val="85000"/>
                    <a:lumOff val="15000"/>
                  </a:schemeClr>
                </a:solidFill>
              </a:rPr>
              <a:t>, methodological and contextual data were extracted. </a:t>
            </a:r>
            <a:endParaRPr lang="en-GB" dirty="0" smtClean="0">
              <a:solidFill>
                <a:schemeClr val="tx1">
                  <a:lumMod val="85000"/>
                  <a:lumOff val="15000"/>
                </a:schemeClr>
              </a:solidFill>
            </a:endParaRPr>
          </a:p>
          <a:p>
            <a:endParaRPr lang="en-GB" dirty="0" smtClean="0">
              <a:solidFill>
                <a:schemeClr val="tx1">
                  <a:lumMod val="85000"/>
                  <a:lumOff val="15000"/>
                </a:schemeClr>
              </a:solidFill>
            </a:endParaRPr>
          </a:p>
          <a:p>
            <a:r>
              <a:rPr lang="en-GB" dirty="0" smtClean="0">
                <a:solidFill>
                  <a:schemeClr val="tx1">
                    <a:lumMod val="85000"/>
                    <a:lumOff val="15000"/>
                  </a:schemeClr>
                </a:solidFill>
              </a:rPr>
              <a:t>An assessment of all MHL related measurement tools included in the identified articles was conducted to assess methodological homogeneity and any validated scaled. </a:t>
            </a:r>
          </a:p>
          <a:p>
            <a:endParaRPr lang="en-GB" dirty="0"/>
          </a:p>
        </p:txBody>
      </p:sp>
      <p:pic>
        <p:nvPicPr>
          <p:cNvPr id="5" name="Picture 6" descr="Image result for problems and solutions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6480" y="296660"/>
            <a:ext cx="1942089" cy="194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349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solidFill>
                  <a:schemeClr val="tx2">
                    <a:lumMod val="75000"/>
                  </a:schemeClr>
                </a:solidFill>
                <a:latin typeface="+mn-lt"/>
              </a:rPr>
              <a:t>Results</a:t>
            </a:r>
            <a:endParaRPr lang="en-GB" sz="5400" dirty="0">
              <a:solidFill>
                <a:schemeClr val="tx2">
                  <a:lumMod val="75000"/>
                </a:schemeClr>
              </a:solidFill>
              <a:latin typeface="+mn-lt"/>
            </a:endParaRPr>
          </a:p>
        </p:txBody>
      </p:sp>
      <p:sp>
        <p:nvSpPr>
          <p:cNvPr id="7" name="TextBox 6"/>
          <p:cNvSpPr txBox="1"/>
          <p:nvPr/>
        </p:nvSpPr>
        <p:spPr>
          <a:xfrm>
            <a:off x="1251678" y="1689851"/>
            <a:ext cx="10178322"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206 articles identified that presented extractable data for at least one domain of MHL with an adolescent sample</a:t>
            </a:r>
          </a:p>
          <a:p>
            <a:endParaRPr lang="en-GB" sz="2400" dirty="0"/>
          </a:p>
          <a:p>
            <a:pPr marL="285750" indent="-285750">
              <a:buFont typeface="Arial" panose="020B0604020202020204" pitchFamily="34" charset="0"/>
              <a:buChar char="•"/>
            </a:pPr>
            <a:r>
              <a:rPr lang="en-GB" sz="2400" dirty="0" smtClean="0"/>
              <a:t>115 removed that did not explicitly use the term ‘mental health literacy’ or a diagnosis specific equivalent e.g. depression literacy</a:t>
            </a:r>
          </a:p>
          <a:p>
            <a:endParaRPr lang="en-GB" sz="2400" b="1" dirty="0"/>
          </a:p>
          <a:p>
            <a:pPr marL="285750" indent="-285750">
              <a:buFont typeface="Arial" panose="020B0604020202020204" pitchFamily="34" charset="0"/>
              <a:buChar char="•"/>
            </a:pPr>
            <a:r>
              <a:rPr lang="en-GB" sz="2400" b="1" dirty="0" smtClean="0"/>
              <a:t>91 articles included in the final set!!</a:t>
            </a:r>
            <a:endParaRPr lang="en-GB" sz="2400" b="1" dirty="0"/>
          </a:p>
        </p:txBody>
      </p:sp>
      <p:pic>
        <p:nvPicPr>
          <p:cNvPr id="2054" name="Picture 6" descr="Image result for shock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555" y="4332593"/>
            <a:ext cx="2156028" cy="215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996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chemeClr val="tx1">
                    <a:lumMod val="85000"/>
                    <a:lumOff val="15000"/>
                  </a:schemeClr>
                </a:solidFill>
                <a:latin typeface="+mn-lt"/>
              </a:rPr>
              <a:t>Results: context, design and aims</a:t>
            </a:r>
            <a:endParaRPr lang="en-GB" sz="3600" dirty="0">
              <a:solidFill>
                <a:schemeClr val="tx1">
                  <a:lumMod val="85000"/>
                  <a:lumOff val="15000"/>
                </a:schemeClr>
              </a:solidFill>
              <a:latin typeface="+mn-lt"/>
            </a:endParaRPr>
          </a:p>
        </p:txBody>
      </p:sp>
      <p:sp>
        <p:nvSpPr>
          <p:cNvPr id="3" name="Content Placeholder 2"/>
          <p:cNvSpPr>
            <a:spLocks noGrp="1"/>
          </p:cNvSpPr>
          <p:nvPr>
            <p:ph idx="1"/>
          </p:nvPr>
        </p:nvSpPr>
        <p:spPr>
          <a:xfrm>
            <a:off x="1078181" y="2535786"/>
            <a:ext cx="5912069" cy="4041228"/>
          </a:xfrm>
        </p:spPr>
        <p:txBody>
          <a:bodyPr>
            <a:normAutofit/>
          </a:bodyPr>
          <a:lstStyle/>
          <a:p>
            <a:r>
              <a:rPr lang="en-GB" b="1" dirty="0" smtClean="0">
                <a:solidFill>
                  <a:schemeClr val="tx1">
                    <a:lumMod val="85000"/>
                    <a:lumOff val="15000"/>
                  </a:schemeClr>
                </a:solidFill>
              </a:rPr>
              <a:t>Population (64%)</a:t>
            </a:r>
            <a:r>
              <a:rPr lang="en-GB" dirty="0" smtClean="0">
                <a:solidFill>
                  <a:schemeClr val="tx1">
                    <a:lumMod val="85000"/>
                    <a:lumOff val="15000"/>
                  </a:schemeClr>
                </a:solidFill>
              </a:rPr>
              <a:t>	</a:t>
            </a:r>
          </a:p>
          <a:p>
            <a:pPr lvl="1"/>
            <a:r>
              <a:rPr lang="en-GB" dirty="0" smtClean="0">
                <a:solidFill>
                  <a:schemeClr val="tx1">
                    <a:lumMod val="85000"/>
                    <a:lumOff val="15000"/>
                  </a:schemeClr>
                </a:solidFill>
              </a:rPr>
              <a:t>71% school-based</a:t>
            </a:r>
          </a:p>
          <a:p>
            <a:pPr lvl="1"/>
            <a:r>
              <a:rPr lang="en-GB" dirty="0" smtClean="0">
                <a:solidFill>
                  <a:schemeClr val="tx1">
                    <a:lumMod val="85000"/>
                    <a:lumOff val="15000"/>
                  </a:schemeClr>
                </a:solidFill>
              </a:rPr>
              <a:t>67% had the primary aim to describe levels of MHL</a:t>
            </a:r>
          </a:p>
          <a:p>
            <a:pPr lvl="1"/>
            <a:r>
              <a:rPr lang="en-GB" dirty="0" smtClean="0">
                <a:solidFill>
                  <a:schemeClr val="tx1">
                    <a:lumMod val="85000"/>
                    <a:lumOff val="15000"/>
                  </a:schemeClr>
                </a:solidFill>
              </a:rPr>
              <a:t>15 articles predicted specific MHL domains or relationship between domains and 4 articles were scale validation papers.</a:t>
            </a:r>
            <a:endParaRPr lang="en-GB" dirty="0">
              <a:solidFill>
                <a:schemeClr val="tx1">
                  <a:lumMod val="85000"/>
                  <a:lumOff val="15000"/>
                </a:schemeClr>
              </a:solidFill>
            </a:endParaRPr>
          </a:p>
          <a:p>
            <a:r>
              <a:rPr lang="en-GB" b="1" dirty="0" smtClean="0">
                <a:solidFill>
                  <a:schemeClr val="tx1">
                    <a:lumMod val="85000"/>
                    <a:lumOff val="15000"/>
                  </a:schemeClr>
                </a:solidFill>
              </a:rPr>
              <a:t>Intervention (36%)</a:t>
            </a:r>
          </a:p>
          <a:p>
            <a:pPr lvl="1"/>
            <a:r>
              <a:rPr lang="en-GB" dirty="0" smtClean="0">
                <a:solidFill>
                  <a:schemeClr val="tx1">
                    <a:lumMod val="85000"/>
                    <a:lumOff val="15000"/>
                  </a:schemeClr>
                </a:solidFill>
              </a:rPr>
              <a:t>94% school-based</a:t>
            </a:r>
          </a:p>
          <a:p>
            <a:pPr lvl="1"/>
            <a:r>
              <a:rPr lang="en-GB" dirty="0" smtClean="0">
                <a:solidFill>
                  <a:schemeClr val="tx1">
                    <a:lumMod val="85000"/>
                    <a:lumOff val="15000"/>
                  </a:schemeClr>
                </a:solidFill>
              </a:rPr>
              <a:t>76% aimed to evaluate the intervention</a:t>
            </a:r>
          </a:p>
          <a:p>
            <a:pPr lvl="1"/>
            <a:endParaRPr lang="en-GB" dirty="0" smtClean="0"/>
          </a:p>
        </p:txBody>
      </p:sp>
      <p:pic>
        <p:nvPicPr>
          <p:cNvPr id="4" name="Picture 3"/>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0250" y="2619376"/>
            <a:ext cx="5163502" cy="3957638"/>
          </a:xfrm>
          <a:prstGeom prst="rect">
            <a:avLst/>
          </a:prstGeom>
          <a:noFill/>
          <a:ln>
            <a:noFill/>
          </a:ln>
        </p:spPr>
      </p:pic>
      <p:sp>
        <p:nvSpPr>
          <p:cNvPr id="5" name="TextBox 4"/>
          <p:cNvSpPr txBox="1"/>
          <p:nvPr/>
        </p:nvSpPr>
        <p:spPr>
          <a:xfrm>
            <a:off x="1182414" y="1324303"/>
            <a:ext cx="9963807" cy="9233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Gill Sans MT" panose="020B0502020104020203"/>
                <a:ea typeface="+mn-ea"/>
                <a:cs typeface="+mn-cs"/>
              </a:rPr>
              <a:t>The countries that have published the majority of research (2003-2017):  </a:t>
            </a:r>
            <a:r>
              <a:rPr kumimoji="0" lang="en-GB" sz="1800" b="1" i="0" u="none" strike="noStrike" kern="1200" cap="none" spc="0" normalizeH="0" baseline="0" noProof="0" dirty="0">
                <a:ln>
                  <a:noFill/>
                </a:ln>
                <a:solidFill>
                  <a:srgbClr val="000000"/>
                </a:solidFill>
                <a:effectLst/>
                <a:uLnTx/>
                <a:uFillTx/>
                <a:latin typeface="Gill Sans MT" panose="020B0502020104020203"/>
                <a:ea typeface="+mn-ea"/>
                <a:cs typeface="+mn-cs"/>
              </a:rPr>
              <a:t>Australia (34%), USA (15%), Canada (9%), Republic of Ireland (9%) and the UK (8%).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113320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75000"/>
                  </a:schemeClr>
                </a:solidFill>
                <a:latin typeface="+mn-lt"/>
              </a:rPr>
              <a:t>Results: conceptualisation</a:t>
            </a:r>
            <a:endParaRPr lang="en-GB" dirty="0">
              <a:solidFill>
                <a:schemeClr val="tx2">
                  <a:lumMod val="75000"/>
                </a:schemeClr>
              </a:solidFill>
              <a:latin typeface="+mn-lt"/>
            </a:endParaRPr>
          </a:p>
        </p:txBody>
      </p:sp>
      <p:sp>
        <p:nvSpPr>
          <p:cNvPr id="3" name="Content Placeholder 2"/>
          <p:cNvSpPr>
            <a:spLocks noGrp="1"/>
          </p:cNvSpPr>
          <p:nvPr>
            <p:ph idx="1"/>
          </p:nvPr>
        </p:nvSpPr>
        <p:spPr>
          <a:xfrm>
            <a:off x="1251678" y="1513491"/>
            <a:ext cx="8005691" cy="4524702"/>
          </a:xfrm>
        </p:spPr>
        <p:txBody>
          <a:bodyPr>
            <a:normAutofit fontScale="85000" lnSpcReduction="10000"/>
          </a:bodyPr>
          <a:lstStyle/>
          <a:p>
            <a:r>
              <a:rPr lang="en-GB" dirty="0" smtClean="0">
                <a:solidFill>
                  <a:schemeClr val="tx1">
                    <a:lumMod val="85000"/>
                    <a:lumOff val="15000"/>
                  </a:schemeClr>
                </a:solidFill>
              </a:rPr>
              <a:t>Under half of the articles that used the term ‘mental health literacy’ defined it.</a:t>
            </a:r>
          </a:p>
          <a:p>
            <a:endParaRPr lang="en-GB" dirty="0">
              <a:solidFill>
                <a:schemeClr val="tx1">
                  <a:lumMod val="85000"/>
                  <a:lumOff val="15000"/>
                </a:schemeClr>
              </a:solidFill>
            </a:endParaRPr>
          </a:p>
          <a:p>
            <a:r>
              <a:rPr lang="en-GB" dirty="0" smtClean="0">
                <a:solidFill>
                  <a:schemeClr val="tx1">
                    <a:lumMod val="85000"/>
                    <a:lumOff val="15000"/>
                  </a:schemeClr>
                </a:solidFill>
              </a:rPr>
              <a:t>Few definitions referred to vary degrees of psychological distress as well as mental disorders as in the original definition, and in the majority of cases </a:t>
            </a:r>
            <a:r>
              <a:rPr lang="en-GB" i="1" dirty="0" smtClean="0">
                <a:solidFill>
                  <a:schemeClr val="tx1">
                    <a:lumMod val="85000"/>
                    <a:lumOff val="15000"/>
                  </a:schemeClr>
                </a:solidFill>
              </a:rPr>
              <a:t>‘knowledge and beliefs’ </a:t>
            </a:r>
            <a:r>
              <a:rPr lang="en-GB" dirty="0" smtClean="0">
                <a:solidFill>
                  <a:schemeClr val="tx1">
                    <a:lumMod val="85000"/>
                    <a:lumOff val="15000"/>
                  </a:schemeClr>
                </a:solidFill>
              </a:rPr>
              <a:t>was replaced with knowledge only. </a:t>
            </a:r>
          </a:p>
          <a:p>
            <a:endParaRPr lang="en-GB" dirty="0">
              <a:solidFill>
                <a:schemeClr val="tx1">
                  <a:lumMod val="85000"/>
                  <a:lumOff val="15000"/>
                </a:schemeClr>
              </a:solidFill>
            </a:endParaRPr>
          </a:p>
          <a:p>
            <a:r>
              <a:rPr lang="en-GB" dirty="0" smtClean="0">
                <a:solidFill>
                  <a:schemeClr val="tx1">
                    <a:lumMod val="85000"/>
                    <a:lumOff val="15000"/>
                  </a:schemeClr>
                </a:solidFill>
              </a:rPr>
              <a:t>Generally, definitions were taken from adult literature and not adapted for developmental stage or social context of adolescent </a:t>
            </a:r>
          </a:p>
          <a:p>
            <a:pPr marL="0" indent="0">
              <a:buNone/>
            </a:pPr>
            <a:endParaRPr lang="en-GB" b="1" dirty="0" smtClean="0">
              <a:solidFill>
                <a:schemeClr val="tx1">
                  <a:lumMod val="85000"/>
                  <a:lumOff val="15000"/>
                </a:schemeClr>
              </a:solidFill>
            </a:endParaRPr>
          </a:p>
          <a:p>
            <a:pPr marL="0" indent="0">
              <a:buNone/>
            </a:pPr>
            <a:r>
              <a:rPr lang="en-GB" b="1" dirty="0" smtClean="0">
                <a:solidFill>
                  <a:schemeClr val="tx1">
                    <a:lumMod val="85000"/>
                    <a:lumOff val="15000"/>
                  </a:schemeClr>
                </a:solidFill>
              </a:rPr>
              <a:t>    Regardless of whether a definition was provided …..</a:t>
            </a:r>
          </a:p>
          <a:p>
            <a:pPr marL="0" indent="0">
              <a:buNone/>
            </a:pPr>
            <a:endParaRPr lang="en-GB" b="1" dirty="0">
              <a:solidFill>
                <a:schemeClr val="tx1">
                  <a:lumMod val="85000"/>
                  <a:lumOff val="15000"/>
                </a:schemeClr>
              </a:solidFill>
            </a:endParaRPr>
          </a:p>
          <a:p>
            <a:r>
              <a:rPr lang="en-GB" dirty="0" smtClean="0">
                <a:solidFill>
                  <a:schemeClr val="tx1">
                    <a:lumMod val="85000"/>
                    <a:lumOff val="15000"/>
                  </a:schemeClr>
                </a:solidFill>
              </a:rPr>
              <a:t>Conceptual confusion about whether different domains are part of the construct or are predicted by the construct e.g. mental illness stigma and help-seeking intentions.</a:t>
            </a:r>
          </a:p>
          <a:p>
            <a:pPr marL="0" indent="0">
              <a:buNone/>
            </a:pPr>
            <a:endParaRPr lang="en-GB" b="1" dirty="0" smtClean="0">
              <a:solidFill>
                <a:schemeClr val="tx1">
                  <a:lumMod val="85000"/>
                  <a:lumOff val="15000"/>
                </a:schemeClr>
              </a:solidFill>
            </a:endParaRPr>
          </a:p>
          <a:p>
            <a:endParaRPr lang="en-GB" dirty="0" smtClean="0">
              <a:solidFill>
                <a:schemeClr val="tx2">
                  <a:lumMod val="75000"/>
                </a:schemeClr>
              </a:solidFill>
            </a:endParaRPr>
          </a:p>
          <a:p>
            <a:endParaRPr lang="en-GB" dirty="0" smtClean="0">
              <a:solidFill>
                <a:schemeClr val="tx2">
                  <a:lumMod val="75000"/>
                </a:schemeClr>
              </a:solidFill>
            </a:endParaRPr>
          </a:p>
          <a:p>
            <a:endParaRPr lang="en-GB" dirty="0" smtClean="0">
              <a:solidFill>
                <a:schemeClr val="tx2">
                  <a:lumMod val="75000"/>
                </a:schemeClr>
              </a:solidFill>
            </a:endParaRPr>
          </a:p>
          <a:p>
            <a:endParaRPr lang="en-GB" dirty="0" smtClean="0">
              <a:solidFill>
                <a:schemeClr val="tx2">
                  <a:lumMod val="75000"/>
                </a:schemeClr>
              </a:solidFill>
            </a:endParaRPr>
          </a:p>
        </p:txBody>
      </p:sp>
      <p:pic>
        <p:nvPicPr>
          <p:cNvPr id="4098" name="Picture 2" descr="Image result for concept"/>
          <p:cNvPicPr>
            <a:picLocks noChangeAspect="1" noChangeArrowheads="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257369" y="3957145"/>
            <a:ext cx="2585709" cy="258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414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75000"/>
                  </a:schemeClr>
                </a:solidFill>
                <a:latin typeface="+mn-lt"/>
              </a:rPr>
              <a:t>Results: measurement</a:t>
            </a:r>
            <a:endParaRPr lang="en-GB" b="1" dirty="0">
              <a:solidFill>
                <a:schemeClr val="tx2">
                  <a:lumMod val="75000"/>
                </a:schemeClr>
              </a:solidFill>
              <a:latin typeface="+mn-lt"/>
            </a:endParaRPr>
          </a:p>
        </p:txBody>
      </p:sp>
      <p:sp>
        <p:nvSpPr>
          <p:cNvPr id="3" name="Content Placeholder 2"/>
          <p:cNvSpPr>
            <a:spLocks noGrp="1"/>
          </p:cNvSpPr>
          <p:nvPr>
            <p:ph idx="1"/>
          </p:nvPr>
        </p:nvSpPr>
        <p:spPr>
          <a:xfrm>
            <a:off x="1176727" y="1894288"/>
            <a:ext cx="10020008" cy="4352440"/>
          </a:xfrm>
        </p:spPr>
        <p:txBody>
          <a:bodyPr>
            <a:normAutofit/>
          </a:bodyPr>
          <a:lstStyle/>
          <a:p>
            <a:r>
              <a:rPr lang="en-GB" b="1" dirty="0" smtClean="0">
                <a:solidFill>
                  <a:schemeClr val="tx2">
                    <a:lumMod val="75000"/>
                  </a:schemeClr>
                </a:solidFill>
              </a:rPr>
              <a:t>A </a:t>
            </a:r>
            <a:r>
              <a:rPr lang="en-GB" b="1" dirty="0">
                <a:solidFill>
                  <a:schemeClr val="tx2">
                    <a:lumMod val="75000"/>
                  </a:schemeClr>
                </a:solidFill>
              </a:rPr>
              <a:t>mental-ill health approach continues to dominate the field, with few articles assessing knowledge of mental health promotion. </a:t>
            </a:r>
          </a:p>
          <a:p>
            <a:endParaRPr lang="en-GB" sz="1900" dirty="0" smtClean="0">
              <a:solidFill>
                <a:schemeClr val="tx1">
                  <a:lumMod val="85000"/>
                  <a:lumOff val="15000"/>
                </a:schemeClr>
              </a:solidFill>
            </a:endParaRPr>
          </a:p>
          <a:p>
            <a:pPr lvl="1"/>
            <a:r>
              <a:rPr lang="en-GB" sz="1700" dirty="0" smtClean="0">
                <a:solidFill>
                  <a:schemeClr val="tx1">
                    <a:lumMod val="85000"/>
                    <a:lumOff val="15000"/>
                  </a:schemeClr>
                </a:solidFill>
              </a:rPr>
              <a:t>43</a:t>
            </a:r>
            <a:r>
              <a:rPr lang="en-GB" sz="1700" dirty="0">
                <a:solidFill>
                  <a:schemeClr val="tx1">
                    <a:lumMod val="85000"/>
                    <a:lumOff val="15000"/>
                  </a:schemeClr>
                </a:solidFill>
              </a:rPr>
              <a:t>% of articles included items relating to general </a:t>
            </a:r>
            <a:r>
              <a:rPr lang="en-GB" sz="1700" dirty="0" smtClean="0">
                <a:solidFill>
                  <a:schemeClr val="tx1">
                    <a:lumMod val="85000"/>
                    <a:lumOff val="15000"/>
                  </a:schemeClr>
                </a:solidFill>
              </a:rPr>
              <a:t>MHL, </a:t>
            </a:r>
            <a:r>
              <a:rPr lang="en-GB" sz="1700" dirty="0">
                <a:solidFill>
                  <a:schemeClr val="tx1">
                    <a:lumMod val="85000"/>
                    <a:lumOff val="15000"/>
                  </a:schemeClr>
                </a:solidFill>
              </a:rPr>
              <a:t>but various terminology was used e.g. mental illness,  mental problem, mental health </a:t>
            </a:r>
            <a:r>
              <a:rPr lang="en-GB" sz="1700" dirty="0" smtClean="0">
                <a:solidFill>
                  <a:schemeClr val="tx1">
                    <a:lumMod val="85000"/>
                    <a:lumOff val="15000"/>
                  </a:schemeClr>
                </a:solidFill>
              </a:rPr>
              <a:t>issue</a:t>
            </a:r>
          </a:p>
          <a:p>
            <a:pPr marL="457200" lvl="1" indent="0">
              <a:buNone/>
            </a:pPr>
            <a:endParaRPr lang="en-GB" sz="1700" dirty="0">
              <a:solidFill>
                <a:schemeClr val="tx1">
                  <a:lumMod val="85000"/>
                  <a:lumOff val="15000"/>
                </a:schemeClr>
              </a:solidFill>
            </a:endParaRPr>
          </a:p>
          <a:p>
            <a:pPr lvl="1"/>
            <a:r>
              <a:rPr lang="en-GB" sz="1700" dirty="0" smtClean="0">
                <a:solidFill>
                  <a:schemeClr val="tx1">
                    <a:lumMod val="85000"/>
                    <a:lumOff val="15000"/>
                  </a:schemeClr>
                </a:solidFill>
              </a:rPr>
              <a:t>74</a:t>
            </a:r>
            <a:r>
              <a:rPr lang="en-GB" sz="1700" dirty="0">
                <a:solidFill>
                  <a:schemeClr val="tx1">
                    <a:lumMod val="85000"/>
                    <a:lumOff val="15000"/>
                  </a:schemeClr>
                </a:solidFill>
              </a:rPr>
              <a:t>% included items relating to depressive disorders, 46% psychotic disorders, 31% anxiety, however of these 86% related to social </a:t>
            </a:r>
            <a:r>
              <a:rPr lang="en-GB" sz="1700" dirty="0" smtClean="0">
                <a:solidFill>
                  <a:schemeClr val="tx1">
                    <a:lumMod val="85000"/>
                    <a:lumOff val="15000"/>
                  </a:schemeClr>
                </a:solidFill>
              </a:rPr>
              <a:t>phobia.</a:t>
            </a:r>
          </a:p>
          <a:p>
            <a:pPr lvl="1"/>
            <a:endParaRPr lang="en-GB" sz="1700" dirty="0" smtClean="0">
              <a:solidFill>
                <a:schemeClr val="tx1">
                  <a:lumMod val="85000"/>
                  <a:lumOff val="15000"/>
                </a:schemeClr>
              </a:solidFill>
            </a:endParaRPr>
          </a:p>
          <a:p>
            <a:pPr lvl="1"/>
            <a:r>
              <a:rPr lang="en-GB" sz="1700" dirty="0" smtClean="0">
                <a:solidFill>
                  <a:schemeClr val="tx1">
                    <a:lumMod val="85000"/>
                    <a:lumOff val="15000"/>
                  </a:schemeClr>
                </a:solidFill>
              </a:rPr>
              <a:t>63</a:t>
            </a:r>
            <a:r>
              <a:rPr lang="en-GB" sz="1700" dirty="0">
                <a:solidFill>
                  <a:schemeClr val="tx1">
                    <a:lumMod val="85000"/>
                    <a:lumOff val="15000"/>
                  </a:schemeClr>
                </a:solidFill>
              </a:rPr>
              <a:t>% used vignettes based on diagnostic criteria and few used comparator vignettes i.e. varying degrees of distress, physical/spiritual health problems.</a:t>
            </a:r>
          </a:p>
          <a:p>
            <a:endParaRPr lang="en-GB" dirty="0"/>
          </a:p>
        </p:txBody>
      </p:sp>
      <p:pic>
        <p:nvPicPr>
          <p:cNvPr id="5" name="Picture 2" descr="Image result for measur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9973" y="285366"/>
            <a:ext cx="3023806" cy="151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125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175" t="21782" r="26364" b="8628"/>
          <a:stretch/>
        </p:blipFill>
        <p:spPr>
          <a:xfrm>
            <a:off x="2388358" y="259307"/>
            <a:ext cx="7833815" cy="6324703"/>
          </a:xfrm>
          <a:prstGeom prst="rect">
            <a:avLst/>
          </a:prstGeom>
        </p:spPr>
      </p:pic>
    </p:spTree>
    <p:extLst>
      <p:ext uri="{BB962C8B-B14F-4D97-AF65-F5344CB8AC3E}">
        <p14:creationId xmlns:p14="http://schemas.microsoft.com/office/powerpoint/2010/main" val="4180336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175" t="21782" r="26364" b="8628"/>
          <a:stretch/>
        </p:blipFill>
        <p:spPr>
          <a:xfrm>
            <a:off x="2388358" y="259307"/>
            <a:ext cx="7833815" cy="6324703"/>
          </a:xfrm>
          <a:prstGeom prst="rect">
            <a:avLst/>
          </a:prstGeom>
        </p:spPr>
      </p:pic>
      <p:sp>
        <p:nvSpPr>
          <p:cNvPr id="6" name="Right Arrow 5"/>
          <p:cNvSpPr/>
          <p:nvPr/>
        </p:nvSpPr>
        <p:spPr>
          <a:xfrm>
            <a:off x="2006221" y="682388"/>
            <a:ext cx="382137"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323833" y="593256"/>
            <a:ext cx="682388" cy="369332"/>
          </a:xfrm>
          <a:prstGeom prst="rect">
            <a:avLst/>
          </a:prstGeom>
          <a:noFill/>
        </p:spPr>
        <p:txBody>
          <a:bodyPr wrap="square" rtlCol="0">
            <a:spAutoFit/>
          </a:bodyPr>
          <a:lstStyle/>
          <a:p>
            <a:r>
              <a:rPr lang="en-GB" dirty="0" smtClean="0"/>
              <a:t>41%</a:t>
            </a:r>
            <a:endParaRPr lang="en-GB" dirty="0"/>
          </a:p>
        </p:txBody>
      </p:sp>
      <p:sp>
        <p:nvSpPr>
          <p:cNvPr id="8" name="Right Arrow 7"/>
          <p:cNvSpPr/>
          <p:nvPr/>
        </p:nvSpPr>
        <p:spPr>
          <a:xfrm>
            <a:off x="2006221" y="2022143"/>
            <a:ext cx="382137"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323833" y="1933011"/>
            <a:ext cx="682388" cy="369332"/>
          </a:xfrm>
          <a:prstGeom prst="rect">
            <a:avLst/>
          </a:prstGeom>
          <a:noFill/>
        </p:spPr>
        <p:txBody>
          <a:bodyPr wrap="square" rtlCol="0">
            <a:spAutoFit/>
          </a:bodyPr>
          <a:lstStyle/>
          <a:p>
            <a:r>
              <a:rPr lang="en-GB" dirty="0" smtClean="0"/>
              <a:t>36%</a:t>
            </a:r>
            <a:endParaRPr lang="en-GB" dirty="0"/>
          </a:p>
        </p:txBody>
      </p:sp>
      <p:sp>
        <p:nvSpPr>
          <p:cNvPr id="10" name="Right Arrow 9"/>
          <p:cNvSpPr/>
          <p:nvPr/>
        </p:nvSpPr>
        <p:spPr>
          <a:xfrm>
            <a:off x="2006221" y="2992566"/>
            <a:ext cx="3562066" cy="28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23832" y="2903434"/>
            <a:ext cx="6360837" cy="369332"/>
          </a:xfrm>
          <a:prstGeom prst="rect">
            <a:avLst/>
          </a:prstGeom>
          <a:noFill/>
        </p:spPr>
        <p:txBody>
          <a:bodyPr wrap="square" rtlCol="0">
            <a:spAutoFit/>
          </a:bodyPr>
          <a:lstStyle/>
          <a:p>
            <a:r>
              <a:rPr lang="en-GB" dirty="0" smtClean="0"/>
              <a:t>25%</a:t>
            </a:r>
            <a:endParaRPr lang="en-GB" dirty="0"/>
          </a:p>
        </p:txBody>
      </p:sp>
      <p:sp>
        <p:nvSpPr>
          <p:cNvPr id="12" name="Right Arrow 11"/>
          <p:cNvSpPr/>
          <p:nvPr/>
        </p:nvSpPr>
        <p:spPr>
          <a:xfrm rot="10800000">
            <a:off x="10222173" y="1647840"/>
            <a:ext cx="382137"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0727141" y="1563679"/>
            <a:ext cx="682388" cy="369332"/>
          </a:xfrm>
          <a:prstGeom prst="rect">
            <a:avLst/>
          </a:prstGeom>
          <a:noFill/>
        </p:spPr>
        <p:txBody>
          <a:bodyPr wrap="square" rtlCol="0">
            <a:spAutoFit/>
          </a:bodyPr>
          <a:lstStyle/>
          <a:p>
            <a:r>
              <a:rPr lang="en-GB" dirty="0" smtClean="0"/>
              <a:t>33%</a:t>
            </a:r>
            <a:endParaRPr lang="en-GB" dirty="0"/>
          </a:p>
        </p:txBody>
      </p:sp>
      <p:sp>
        <p:nvSpPr>
          <p:cNvPr id="14" name="Right Arrow 13"/>
          <p:cNvSpPr/>
          <p:nvPr/>
        </p:nvSpPr>
        <p:spPr>
          <a:xfrm rot="10800000">
            <a:off x="10222173" y="3414666"/>
            <a:ext cx="382137"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0727140" y="3330505"/>
            <a:ext cx="1236260" cy="369332"/>
          </a:xfrm>
          <a:prstGeom prst="rect">
            <a:avLst/>
          </a:prstGeom>
          <a:noFill/>
        </p:spPr>
        <p:txBody>
          <a:bodyPr wrap="square" rtlCol="0">
            <a:spAutoFit/>
          </a:bodyPr>
          <a:lstStyle/>
          <a:p>
            <a:r>
              <a:rPr lang="en-GB" dirty="0" smtClean="0"/>
              <a:t>14 vs. 31 %</a:t>
            </a:r>
            <a:endParaRPr lang="en-GB" dirty="0"/>
          </a:p>
        </p:txBody>
      </p:sp>
      <p:sp>
        <p:nvSpPr>
          <p:cNvPr id="16" name="Right Arrow 15"/>
          <p:cNvSpPr/>
          <p:nvPr/>
        </p:nvSpPr>
        <p:spPr>
          <a:xfrm>
            <a:off x="2006220" y="4498915"/>
            <a:ext cx="382137"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323832" y="4409783"/>
            <a:ext cx="682388" cy="369332"/>
          </a:xfrm>
          <a:prstGeom prst="rect">
            <a:avLst/>
          </a:prstGeom>
          <a:noFill/>
        </p:spPr>
        <p:txBody>
          <a:bodyPr wrap="square" rtlCol="0">
            <a:spAutoFit/>
          </a:bodyPr>
          <a:lstStyle/>
          <a:p>
            <a:r>
              <a:rPr lang="en-GB" dirty="0" smtClean="0"/>
              <a:t>55%</a:t>
            </a:r>
            <a:endParaRPr lang="en-GB" dirty="0"/>
          </a:p>
        </p:txBody>
      </p:sp>
      <p:sp>
        <p:nvSpPr>
          <p:cNvPr id="18" name="Right Arrow 17"/>
          <p:cNvSpPr/>
          <p:nvPr/>
        </p:nvSpPr>
        <p:spPr>
          <a:xfrm>
            <a:off x="2006220" y="5645995"/>
            <a:ext cx="382137"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832230" y="5546800"/>
            <a:ext cx="1173990" cy="369332"/>
          </a:xfrm>
          <a:prstGeom prst="rect">
            <a:avLst/>
          </a:prstGeom>
          <a:noFill/>
        </p:spPr>
        <p:txBody>
          <a:bodyPr wrap="square" rtlCol="0">
            <a:spAutoFit/>
          </a:bodyPr>
          <a:lstStyle/>
          <a:p>
            <a:r>
              <a:rPr lang="en-GB" dirty="0" smtClean="0"/>
              <a:t>10 vs. 55%</a:t>
            </a:r>
            <a:endParaRPr lang="en-GB" dirty="0"/>
          </a:p>
        </p:txBody>
      </p:sp>
      <p:sp>
        <p:nvSpPr>
          <p:cNvPr id="20" name="Right Arrow 19"/>
          <p:cNvSpPr/>
          <p:nvPr/>
        </p:nvSpPr>
        <p:spPr>
          <a:xfrm>
            <a:off x="2006220" y="6303809"/>
            <a:ext cx="382137"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832230" y="6214678"/>
            <a:ext cx="1173990" cy="369332"/>
          </a:xfrm>
          <a:prstGeom prst="rect">
            <a:avLst/>
          </a:prstGeom>
          <a:noFill/>
        </p:spPr>
        <p:txBody>
          <a:bodyPr wrap="square" rtlCol="0">
            <a:spAutoFit/>
          </a:bodyPr>
          <a:lstStyle/>
          <a:p>
            <a:r>
              <a:rPr lang="en-GB" dirty="0" smtClean="0"/>
              <a:t>55 vs. 10%</a:t>
            </a:r>
            <a:endParaRPr lang="en-GB" dirty="0"/>
          </a:p>
        </p:txBody>
      </p:sp>
      <p:sp>
        <p:nvSpPr>
          <p:cNvPr id="22" name="Right Arrow 21"/>
          <p:cNvSpPr/>
          <p:nvPr/>
        </p:nvSpPr>
        <p:spPr>
          <a:xfrm rot="10800000">
            <a:off x="10222173" y="4577995"/>
            <a:ext cx="382137"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0727141" y="4493834"/>
            <a:ext cx="682388" cy="369332"/>
          </a:xfrm>
          <a:prstGeom prst="rect">
            <a:avLst/>
          </a:prstGeom>
          <a:noFill/>
        </p:spPr>
        <p:txBody>
          <a:bodyPr wrap="square" rtlCol="0">
            <a:spAutoFit/>
          </a:bodyPr>
          <a:lstStyle/>
          <a:p>
            <a:r>
              <a:rPr lang="en-GB" dirty="0" smtClean="0"/>
              <a:t>70%</a:t>
            </a:r>
            <a:endParaRPr lang="en-GB" dirty="0"/>
          </a:p>
        </p:txBody>
      </p:sp>
      <p:sp>
        <p:nvSpPr>
          <p:cNvPr id="24" name="Right Arrow 23"/>
          <p:cNvSpPr/>
          <p:nvPr/>
        </p:nvSpPr>
        <p:spPr>
          <a:xfrm rot="10800000">
            <a:off x="10222173" y="5919587"/>
            <a:ext cx="382137"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10727140" y="5835426"/>
            <a:ext cx="1236260" cy="369332"/>
          </a:xfrm>
          <a:prstGeom prst="rect">
            <a:avLst/>
          </a:prstGeom>
          <a:noFill/>
        </p:spPr>
        <p:txBody>
          <a:bodyPr wrap="square" rtlCol="0">
            <a:spAutoFit/>
          </a:bodyPr>
          <a:lstStyle/>
          <a:p>
            <a:r>
              <a:rPr lang="en-GB" dirty="0" smtClean="0"/>
              <a:t>34 vs. 63 %</a:t>
            </a:r>
            <a:endParaRPr lang="en-GB" dirty="0"/>
          </a:p>
        </p:txBody>
      </p:sp>
    </p:spTree>
    <p:extLst>
      <p:ext uri="{BB962C8B-B14F-4D97-AF65-F5344CB8AC3E}">
        <p14:creationId xmlns:p14="http://schemas.microsoft.com/office/powerpoint/2010/main" val="4285826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solidFill>
                  <a:schemeClr val="tx2">
                    <a:lumMod val="75000"/>
                  </a:schemeClr>
                </a:solidFill>
                <a:latin typeface="+mn-lt"/>
              </a:rPr>
              <a:t>Results: measurement</a:t>
            </a:r>
            <a:endParaRPr lang="en-GB" dirty="0">
              <a:solidFill>
                <a:schemeClr val="tx2">
                  <a:lumMod val="75000"/>
                </a:schemeClr>
              </a:solidFill>
              <a:latin typeface="+mn-lt"/>
            </a:endParaRPr>
          </a:p>
        </p:txBody>
      </p:sp>
      <p:sp>
        <p:nvSpPr>
          <p:cNvPr id="3" name="Content Placeholder 2"/>
          <p:cNvSpPr>
            <a:spLocks noGrp="1"/>
          </p:cNvSpPr>
          <p:nvPr>
            <p:ph idx="1"/>
          </p:nvPr>
        </p:nvSpPr>
        <p:spPr>
          <a:xfrm>
            <a:off x="1251678" y="1797269"/>
            <a:ext cx="10099494" cy="4508938"/>
          </a:xfrm>
        </p:spPr>
        <p:txBody>
          <a:bodyPr>
            <a:normAutofit/>
          </a:bodyPr>
          <a:lstStyle/>
          <a:p>
            <a:endParaRPr lang="en-GB" dirty="0" smtClean="0">
              <a:solidFill>
                <a:schemeClr val="tx1">
                  <a:lumMod val="85000"/>
                  <a:lumOff val="15000"/>
                </a:schemeClr>
              </a:solidFill>
            </a:endParaRPr>
          </a:p>
          <a:p>
            <a:r>
              <a:rPr lang="en-GB" dirty="0" smtClean="0">
                <a:solidFill>
                  <a:schemeClr val="tx1">
                    <a:lumMod val="85000"/>
                    <a:lumOff val="15000"/>
                  </a:schemeClr>
                </a:solidFill>
              </a:rPr>
              <a:t>4% of articles were validation papers </a:t>
            </a:r>
            <a:r>
              <a:rPr lang="en-GB" dirty="0">
                <a:solidFill>
                  <a:schemeClr val="tx1">
                    <a:lumMod val="85000"/>
                    <a:lumOff val="15000"/>
                  </a:schemeClr>
                </a:solidFill>
              </a:rPr>
              <a:t>(Hart et al., 2014; Campos et al., 2016; Bjørnsen et al., 2017; Pang </a:t>
            </a:r>
            <a:r>
              <a:rPr lang="en-GB" dirty="0" smtClean="0">
                <a:solidFill>
                  <a:schemeClr val="tx1">
                    <a:lumMod val="85000"/>
                    <a:lumOff val="15000"/>
                  </a:schemeClr>
                </a:solidFill>
              </a:rPr>
              <a:t>et </a:t>
            </a:r>
            <a:r>
              <a:rPr lang="en-GB" dirty="0">
                <a:solidFill>
                  <a:schemeClr val="tx1">
                    <a:lumMod val="85000"/>
                    <a:lumOff val="15000"/>
                  </a:schemeClr>
                </a:solidFill>
              </a:rPr>
              <a:t>al., 2017</a:t>
            </a:r>
            <a:r>
              <a:rPr lang="en-GB" dirty="0" smtClean="0">
                <a:solidFill>
                  <a:schemeClr val="tx1">
                    <a:lumMod val="85000"/>
                    <a:lumOff val="15000"/>
                  </a:schemeClr>
                </a:solidFill>
              </a:rPr>
              <a:t>).</a:t>
            </a:r>
          </a:p>
          <a:p>
            <a:endParaRPr lang="en-GB" b="1" dirty="0" smtClean="0">
              <a:solidFill>
                <a:schemeClr val="tx1">
                  <a:lumMod val="85000"/>
                  <a:lumOff val="15000"/>
                </a:schemeClr>
              </a:solidFill>
            </a:endParaRPr>
          </a:p>
          <a:p>
            <a:r>
              <a:rPr lang="en-GB" b="1" dirty="0" smtClean="0">
                <a:solidFill>
                  <a:schemeClr val="tx1">
                    <a:lumMod val="85000"/>
                    <a:lumOff val="15000"/>
                  </a:schemeClr>
                </a:solidFill>
              </a:rPr>
              <a:t>24% developed some items or scales for the purpose of their study (not validated)</a:t>
            </a:r>
          </a:p>
          <a:p>
            <a:endParaRPr lang="en-GB" dirty="0">
              <a:solidFill>
                <a:schemeClr val="tx1">
                  <a:lumMod val="85000"/>
                  <a:lumOff val="15000"/>
                </a:schemeClr>
              </a:solidFill>
            </a:endParaRPr>
          </a:p>
          <a:p>
            <a:r>
              <a:rPr lang="en-GB" dirty="0" smtClean="0">
                <a:solidFill>
                  <a:schemeClr val="tx1">
                    <a:lumMod val="85000"/>
                    <a:lumOff val="15000"/>
                  </a:schemeClr>
                </a:solidFill>
              </a:rPr>
              <a:t>43% </a:t>
            </a:r>
            <a:r>
              <a:rPr lang="en-GB" u="sng" dirty="0" smtClean="0">
                <a:solidFill>
                  <a:schemeClr val="tx1">
                    <a:lumMod val="85000"/>
                    <a:lumOff val="15000"/>
                  </a:schemeClr>
                </a:solidFill>
              </a:rPr>
              <a:t>based</a:t>
            </a:r>
            <a:r>
              <a:rPr lang="en-GB" dirty="0" smtClean="0">
                <a:solidFill>
                  <a:schemeClr val="tx1">
                    <a:lumMod val="85000"/>
                    <a:lumOff val="15000"/>
                  </a:schemeClr>
                </a:solidFill>
              </a:rPr>
              <a:t> their items on Jorm and colleagues MHL surveys, however the survey is not validated as a complete scale and researchers modified and selected items.</a:t>
            </a:r>
          </a:p>
          <a:p>
            <a:endParaRPr lang="en-GB" dirty="0">
              <a:solidFill>
                <a:schemeClr val="tx2">
                  <a:lumMod val="75000"/>
                </a:schemeClr>
              </a:solidFill>
            </a:endParaRPr>
          </a:p>
          <a:p>
            <a:pPr marL="0" indent="0">
              <a:buNone/>
            </a:pPr>
            <a:endParaRPr lang="en-GB" dirty="0" smtClean="0">
              <a:solidFill>
                <a:schemeClr val="tx2">
                  <a:lumMod val="75000"/>
                </a:schemeClr>
              </a:solidFill>
            </a:endParaRPr>
          </a:p>
          <a:p>
            <a:endParaRPr lang="en-GB" dirty="0" smtClean="0">
              <a:solidFill>
                <a:schemeClr val="tx2">
                  <a:lumMod val="75000"/>
                </a:schemeClr>
              </a:solidFill>
            </a:endParaRPr>
          </a:p>
        </p:txBody>
      </p:sp>
      <p:pic>
        <p:nvPicPr>
          <p:cNvPr id="5122" name="Picture 2" descr="Image result for measur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9973" y="285366"/>
            <a:ext cx="3023806" cy="151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154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75000"/>
                  </a:schemeClr>
                </a:solidFill>
                <a:latin typeface="+mn-lt"/>
              </a:rPr>
              <a:t>Results: summary</a:t>
            </a:r>
            <a:endParaRPr lang="en-GB" b="1" dirty="0">
              <a:solidFill>
                <a:schemeClr val="tx2">
                  <a:lumMod val="75000"/>
                </a:schemeClr>
              </a:solidFill>
              <a:latin typeface="+mn-lt"/>
            </a:endParaRPr>
          </a:p>
        </p:txBody>
      </p:sp>
      <p:sp>
        <p:nvSpPr>
          <p:cNvPr id="3" name="Content Placeholder 2"/>
          <p:cNvSpPr>
            <a:spLocks noGrp="1"/>
          </p:cNvSpPr>
          <p:nvPr>
            <p:ph idx="1"/>
          </p:nvPr>
        </p:nvSpPr>
        <p:spPr>
          <a:xfrm>
            <a:off x="1251678" y="1548882"/>
            <a:ext cx="10178322" cy="4657046"/>
          </a:xfrm>
        </p:spPr>
        <p:txBody>
          <a:bodyPr>
            <a:normAutofit/>
          </a:bodyPr>
          <a:lstStyle/>
          <a:p>
            <a:endParaRPr lang="en-GB" b="1" dirty="0" smtClean="0">
              <a:solidFill>
                <a:schemeClr val="tx2">
                  <a:lumMod val="75000"/>
                </a:schemeClr>
              </a:solidFill>
            </a:endParaRPr>
          </a:p>
          <a:p>
            <a:r>
              <a:rPr lang="en-GB" sz="2800" b="1" dirty="0" smtClean="0">
                <a:solidFill>
                  <a:schemeClr val="tx2">
                    <a:lumMod val="75000"/>
                  </a:schemeClr>
                </a:solidFill>
              </a:rPr>
              <a:t>Increasingly stretched </a:t>
            </a:r>
            <a:r>
              <a:rPr lang="en-GB" sz="2800" b="1" dirty="0">
                <a:solidFill>
                  <a:schemeClr val="tx2">
                    <a:lumMod val="75000"/>
                  </a:schemeClr>
                </a:solidFill>
              </a:rPr>
              <a:t>definitions of MHL have led </a:t>
            </a:r>
            <a:r>
              <a:rPr lang="en-GB" sz="2800" b="1" dirty="0" smtClean="0">
                <a:solidFill>
                  <a:schemeClr val="tx2">
                    <a:lumMod val="75000"/>
                  </a:schemeClr>
                </a:solidFill>
              </a:rPr>
              <a:t>to:</a:t>
            </a:r>
          </a:p>
          <a:p>
            <a:endParaRPr lang="en-GB" sz="2800" b="1" dirty="0" smtClean="0">
              <a:solidFill>
                <a:schemeClr val="tx2">
                  <a:lumMod val="75000"/>
                </a:schemeClr>
              </a:solidFill>
            </a:endParaRPr>
          </a:p>
          <a:p>
            <a:pPr lvl="1"/>
            <a:r>
              <a:rPr lang="en-GB" sz="2400" b="1" dirty="0">
                <a:solidFill>
                  <a:schemeClr val="tx2">
                    <a:lumMod val="75000"/>
                  </a:schemeClr>
                </a:solidFill>
              </a:rPr>
              <a:t>C</a:t>
            </a:r>
            <a:r>
              <a:rPr lang="en-GB" sz="2400" b="1" dirty="0" smtClean="0">
                <a:solidFill>
                  <a:schemeClr val="tx2">
                    <a:lumMod val="75000"/>
                  </a:schemeClr>
                </a:solidFill>
              </a:rPr>
              <a:t>onceptual confusion</a:t>
            </a:r>
            <a:r>
              <a:rPr lang="en-GB" sz="2400" b="1" dirty="0">
                <a:solidFill>
                  <a:schemeClr val="tx2">
                    <a:lumMod val="75000"/>
                  </a:schemeClr>
                </a:solidFill>
              </a:rPr>
              <a:t> </a:t>
            </a:r>
            <a:r>
              <a:rPr lang="en-GB" sz="2400" dirty="0" smtClean="0">
                <a:solidFill>
                  <a:schemeClr val="tx2">
                    <a:lumMod val="75000"/>
                  </a:schemeClr>
                </a:solidFill>
              </a:rPr>
              <a:t>(e.g. </a:t>
            </a:r>
            <a:r>
              <a:rPr lang="en-GB" sz="2400" dirty="0">
                <a:solidFill>
                  <a:schemeClr val="tx2">
                    <a:lumMod val="75000"/>
                  </a:schemeClr>
                </a:solidFill>
              </a:rPr>
              <a:t> i</a:t>
            </a:r>
            <a:r>
              <a:rPr lang="en-GB" sz="2400" dirty="0" smtClean="0">
                <a:solidFill>
                  <a:schemeClr val="tx2">
                    <a:lumMod val="75000"/>
                  </a:schemeClr>
                </a:solidFill>
              </a:rPr>
              <a:t>s stigma a domain or is it something that MHL predicts?)</a:t>
            </a:r>
          </a:p>
          <a:p>
            <a:pPr lvl="1"/>
            <a:r>
              <a:rPr lang="en-GB" sz="2400" b="1" dirty="0">
                <a:solidFill>
                  <a:schemeClr val="tx2">
                    <a:lumMod val="75000"/>
                  </a:schemeClr>
                </a:solidFill>
              </a:rPr>
              <a:t>M</a:t>
            </a:r>
            <a:r>
              <a:rPr lang="en-GB" sz="2400" b="1" dirty="0" smtClean="0">
                <a:solidFill>
                  <a:schemeClr val="tx2">
                    <a:lumMod val="75000"/>
                  </a:schemeClr>
                </a:solidFill>
              </a:rPr>
              <a:t>ethodological </a:t>
            </a:r>
            <a:r>
              <a:rPr lang="en-GB" sz="2400" b="1" dirty="0">
                <a:solidFill>
                  <a:schemeClr val="tx2">
                    <a:lumMod val="75000"/>
                  </a:schemeClr>
                </a:solidFill>
              </a:rPr>
              <a:t>inconsistency </a:t>
            </a:r>
            <a:endParaRPr lang="en-GB" sz="2400" dirty="0">
              <a:solidFill>
                <a:schemeClr val="tx2">
                  <a:lumMod val="75000"/>
                </a:schemeClr>
              </a:solidFill>
            </a:endParaRPr>
          </a:p>
          <a:p>
            <a:pPr lvl="1"/>
            <a:r>
              <a:rPr lang="en-GB" sz="2400" b="1" dirty="0" smtClean="0">
                <a:solidFill>
                  <a:schemeClr val="tx2">
                    <a:lumMod val="75000"/>
                  </a:schemeClr>
                </a:solidFill>
              </a:rPr>
              <a:t>A lack </a:t>
            </a:r>
            <a:r>
              <a:rPr lang="en-GB" sz="2400" b="1" dirty="0">
                <a:solidFill>
                  <a:schemeClr val="tx2">
                    <a:lumMod val="75000"/>
                  </a:schemeClr>
                </a:solidFill>
              </a:rPr>
              <a:t>of validated adolescent </a:t>
            </a:r>
            <a:r>
              <a:rPr lang="en-GB" sz="2400" b="1" dirty="0" smtClean="0">
                <a:solidFill>
                  <a:schemeClr val="tx2">
                    <a:lumMod val="75000"/>
                  </a:schemeClr>
                </a:solidFill>
              </a:rPr>
              <a:t>measures</a:t>
            </a:r>
          </a:p>
          <a:p>
            <a:pPr lvl="1"/>
            <a:r>
              <a:rPr lang="en-GB" sz="2400" b="1" dirty="0" smtClean="0">
                <a:solidFill>
                  <a:schemeClr val="tx2">
                    <a:lumMod val="75000"/>
                  </a:schemeClr>
                </a:solidFill>
              </a:rPr>
              <a:t>Meta-analysis not possible </a:t>
            </a:r>
          </a:p>
          <a:p>
            <a:pPr marL="0" indent="0" algn="ctr">
              <a:buNone/>
            </a:pPr>
            <a:endParaRPr lang="en-GB" b="1" u="sng" dirty="0">
              <a:solidFill>
                <a:schemeClr val="tx2">
                  <a:lumMod val="75000"/>
                </a:schemeClr>
              </a:solidFill>
            </a:endParaRPr>
          </a:p>
          <a:p>
            <a:endParaRPr lang="en-GB" dirty="0" smtClean="0">
              <a:solidFill>
                <a:schemeClr val="tx2">
                  <a:lumMod val="75000"/>
                </a:schemeClr>
              </a:solidFill>
            </a:endParaRPr>
          </a:p>
          <a:p>
            <a:endParaRPr lang="en-GB" dirty="0"/>
          </a:p>
          <a:p>
            <a:endParaRPr lang="en-GB" dirty="0"/>
          </a:p>
        </p:txBody>
      </p:sp>
      <p:pic>
        <p:nvPicPr>
          <p:cNvPr id="4098" name="Picture 2" descr="Image result for graph cart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433" y="234167"/>
            <a:ext cx="1606874" cy="125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408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1678" y="382385"/>
            <a:ext cx="10178322" cy="1492132"/>
          </a:xfrm>
        </p:spPr>
        <p:txBody>
          <a:bodyPr>
            <a:normAutofit fontScale="90000"/>
          </a:bodyPr>
          <a:lstStyle/>
          <a:p>
            <a:pPr algn="ctr">
              <a:lnSpc>
                <a:spcPct val="150000"/>
              </a:lnSpc>
            </a:pPr>
            <a:r>
              <a:rPr lang="en-GB" sz="4400" dirty="0" smtClean="0">
                <a:solidFill>
                  <a:schemeClr val="tx1">
                    <a:lumMod val="85000"/>
                    <a:lumOff val="15000"/>
                  </a:schemeClr>
                </a:solidFill>
                <a:latin typeface="+mn-lt"/>
              </a:rPr>
              <a:t>World Mental Health Day 2019</a:t>
            </a:r>
            <a:br>
              <a:rPr lang="en-GB" sz="4400" dirty="0" smtClean="0">
                <a:solidFill>
                  <a:schemeClr val="tx1">
                    <a:lumMod val="85000"/>
                    <a:lumOff val="15000"/>
                  </a:schemeClr>
                </a:solidFill>
                <a:latin typeface="+mn-lt"/>
              </a:rPr>
            </a:br>
            <a:r>
              <a:rPr lang="en-GB" sz="4400" dirty="0" smtClean="0">
                <a:solidFill>
                  <a:schemeClr val="tx1">
                    <a:lumMod val="85000"/>
                    <a:lumOff val="15000"/>
                  </a:schemeClr>
                </a:solidFill>
                <a:latin typeface="+mn-lt"/>
              </a:rPr>
              <a:t>10</a:t>
            </a:r>
            <a:r>
              <a:rPr lang="en-GB" sz="4400" baseline="30000" dirty="0" smtClean="0">
                <a:solidFill>
                  <a:schemeClr val="tx1">
                    <a:lumMod val="85000"/>
                    <a:lumOff val="15000"/>
                  </a:schemeClr>
                </a:solidFill>
                <a:latin typeface="+mn-lt"/>
              </a:rPr>
              <a:t>th</a:t>
            </a:r>
            <a:r>
              <a:rPr lang="en-GB" sz="4400" dirty="0" smtClean="0">
                <a:solidFill>
                  <a:schemeClr val="tx1">
                    <a:lumMod val="85000"/>
                    <a:lumOff val="15000"/>
                  </a:schemeClr>
                </a:solidFill>
                <a:latin typeface="+mn-lt"/>
              </a:rPr>
              <a:t> October</a:t>
            </a:r>
            <a:endParaRPr lang="en-GB" sz="4400" dirty="0">
              <a:solidFill>
                <a:schemeClr val="tx1">
                  <a:lumMod val="85000"/>
                  <a:lumOff val="15000"/>
                </a:schemeClr>
              </a:solidFill>
              <a:latin typeface="+mn-lt"/>
            </a:endParaRPr>
          </a:p>
        </p:txBody>
      </p:sp>
      <p:sp>
        <p:nvSpPr>
          <p:cNvPr id="7" name="TextBox 6"/>
          <p:cNvSpPr txBox="1"/>
          <p:nvPr/>
        </p:nvSpPr>
        <p:spPr>
          <a:xfrm>
            <a:off x="1619250" y="2838450"/>
            <a:ext cx="9810750" cy="3970318"/>
          </a:xfrm>
          <a:prstGeom prst="rect">
            <a:avLst/>
          </a:prstGeom>
          <a:noFill/>
        </p:spPr>
        <p:txBody>
          <a:bodyPr wrap="square" rtlCol="0">
            <a:spAutoFit/>
          </a:bodyPr>
          <a:lstStyle/>
          <a:p>
            <a:pPr algn="ctr"/>
            <a:endParaRPr lang="en-GB" sz="2800" dirty="0" smtClean="0"/>
          </a:p>
          <a:p>
            <a:pPr algn="ctr"/>
            <a:endParaRPr lang="en-GB" sz="2800" dirty="0"/>
          </a:p>
          <a:p>
            <a:pPr algn="ctr"/>
            <a:endParaRPr lang="en-GB" sz="2800" dirty="0" smtClean="0"/>
          </a:p>
          <a:p>
            <a:pPr algn="ctr"/>
            <a:endParaRPr lang="en-GB" sz="2800" dirty="0"/>
          </a:p>
          <a:p>
            <a:pPr algn="ctr"/>
            <a:endParaRPr lang="en-GB" sz="2800" dirty="0" smtClean="0"/>
          </a:p>
          <a:p>
            <a:pPr algn="ctr"/>
            <a:endParaRPr lang="en-GB" sz="2800" dirty="0"/>
          </a:p>
          <a:p>
            <a:pPr algn="ctr"/>
            <a:endParaRPr lang="en-GB" sz="2800" dirty="0" smtClean="0"/>
          </a:p>
          <a:p>
            <a:pPr algn="ctr"/>
            <a:r>
              <a:rPr lang="en-GB" sz="2800" dirty="0" smtClean="0"/>
              <a:t>‘Sometimes we say we’re fine when we’re not’ (Time to Change)</a:t>
            </a:r>
          </a:p>
          <a:p>
            <a:pPr algn="ctr"/>
            <a:endParaRPr lang="en-GB" sz="2800" dirty="0" smtClean="0"/>
          </a:p>
        </p:txBody>
      </p:sp>
      <p:pic>
        <p:nvPicPr>
          <p:cNvPr id="8" name="Picture 6" descr="Related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31916" y="2541267"/>
            <a:ext cx="2817845" cy="281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593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606032"/>
            <a:ext cx="10178322" cy="4657046"/>
          </a:xfrm>
        </p:spPr>
        <p:txBody>
          <a:bodyPr>
            <a:normAutofit/>
          </a:bodyPr>
          <a:lstStyle/>
          <a:p>
            <a:endParaRPr lang="en-GB" b="1" dirty="0" smtClean="0">
              <a:solidFill>
                <a:schemeClr val="tx2">
                  <a:lumMod val="75000"/>
                </a:schemeClr>
              </a:solidFill>
            </a:endParaRPr>
          </a:p>
          <a:p>
            <a:pPr marL="0" indent="0" algn="ctr">
              <a:buNone/>
            </a:pPr>
            <a:r>
              <a:rPr lang="en-GB" sz="2400" b="1" dirty="0" smtClean="0">
                <a:solidFill>
                  <a:schemeClr val="tx2">
                    <a:lumMod val="75000"/>
                  </a:schemeClr>
                </a:solidFill>
              </a:rPr>
              <a:t>How </a:t>
            </a:r>
            <a:r>
              <a:rPr lang="en-GB" sz="2400" b="1" dirty="0">
                <a:solidFill>
                  <a:schemeClr val="tx2">
                    <a:lumMod val="75000"/>
                  </a:schemeClr>
                </a:solidFill>
              </a:rPr>
              <a:t>do we know if adolescent population MHL is </a:t>
            </a:r>
            <a:r>
              <a:rPr lang="en-GB" sz="2400" b="1" dirty="0" smtClean="0">
                <a:solidFill>
                  <a:schemeClr val="tx2">
                    <a:lumMod val="75000"/>
                  </a:schemeClr>
                </a:solidFill>
              </a:rPr>
              <a:t>increasing?</a:t>
            </a:r>
          </a:p>
          <a:p>
            <a:pPr marL="0" indent="0" algn="ctr">
              <a:buNone/>
            </a:pPr>
            <a:endParaRPr lang="en-GB" sz="2400" b="1" dirty="0" smtClean="0">
              <a:solidFill>
                <a:schemeClr val="tx2">
                  <a:lumMod val="75000"/>
                </a:schemeClr>
              </a:solidFill>
            </a:endParaRPr>
          </a:p>
          <a:p>
            <a:pPr marL="0" indent="0" algn="ctr">
              <a:buNone/>
            </a:pPr>
            <a:r>
              <a:rPr lang="en-GB" sz="2400" b="1" dirty="0" smtClean="0">
                <a:solidFill>
                  <a:schemeClr val="tx2">
                    <a:lumMod val="75000"/>
                  </a:schemeClr>
                </a:solidFill>
              </a:rPr>
              <a:t>How do we compare global levels of adolescent MHL? </a:t>
            </a:r>
          </a:p>
          <a:p>
            <a:pPr marL="0" indent="0" algn="ctr">
              <a:buNone/>
            </a:pPr>
            <a:endParaRPr lang="en-GB" sz="2400" b="1" dirty="0">
              <a:solidFill>
                <a:schemeClr val="tx2">
                  <a:lumMod val="75000"/>
                </a:schemeClr>
              </a:solidFill>
            </a:endParaRPr>
          </a:p>
          <a:p>
            <a:pPr marL="0" indent="0" algn="ctr">
              <a:buNone/>
            </a:pPr>
            <a:r>
              <a:rPr lang="en-GB" sz="2400" b="1" dirty="0">
                <a:solidFill>
                  <a:schemeClr val="tx2">
                    <a:lumMod val="75000"/>
                  </a:schemeClr>
                </a:solidFill>
              </a:rPr>
              <a:t>How do we know if school-based MHL interventions are effective?</a:t>
            </a:r>
          </a:p>
          <a:p>
            <a:pPr lvl="1"/>
            <a:endParaRPr lang="en-GB" sz="2400" b="1" dirty="0" smtClean="0">
              <a:solidFill>
                <a:schemeClr val="tx2">
                  <a:lumMod val="75000"/>
                </a:schemeClr>
              </a:solidFill>
            </a:endParaRPr>
          </a:p>
          <a:p>
            <a:pPr marL="0" indent="0" algn="ctr">
              <a:buNone/>
            </a:pPr>
            <a:endParaRPr lang="en-GB" b="1" u="sng" dirty="0">
              <a:solidFill>
                <a:schemeClr val="tx2">
                  <a:lumMod val="75000"/>
                </a:schemeClr>
              </a:solidFill>
            </a:endParaRPr>
          </a:p>
          <a:p>
            <a:endParaRPr lang="en-GB" dirty="0" smtClean="0">
              <a:solidFill>
                <a:schemeClr val="tx2">
                  <a:lumMod val="75000"/>
                </a:schemeClr>
              </a:solidFill>
            </a:endParaRPr>
          </a:p>
          <a:p>
            <a:endParaRPr lang="en-GB" dirty="0"/>
          </a:p>
          <a:p>
            <a:endParaRPr lang="en-GB"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6038" y="210935"/>
            <a:ext cx="159702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406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latin typeface="+mn-lt"/>
              </a:rPr>
              <a:t>Implications/conclusions</a:t>
            </a:r>
            <a:endParaRPr lang="en-GB" sz="4400" dirty="0">
              <a:latin typeface="+mn-lt"/>
            </a:endParaRPr>
          </a:p>
        </p:txBody>
      </p:sp>
      <p:sp>
        <p:nvSpPr>
          <p:cNvPr id="3" name="Content Placeholder 2"/>
          <p:cNvSpPr>
            <a:spLocks noGrp="1"/>
          </p:cNvSpPr>
          <p:nvPr>
            <p:ph idx="1"/>
          </p:nvPr>
        </p:nvSpPr>
        <p:spPr>
          <a:xfrm>
            <a:off x="1251678" y="1399593"/>
            <a:ext cx="10178322" cy="4146768"/>
          </a:xfrm>
        </p:spPr>
        <p:txBody>
          <a:bodyPr>
            <a:normAutofit lnSpcReduction="10000"/>
          </a:bodyPr>
          <a:lstStyle/>
          <a:p>
            <a:r>
              <a:rPr lang="en-GB" dirty="0" smtClean="0">
                <a:solidFill>
                  <a:schemeClr val="tx1">
                    <a:lumMod val="85000"/>
                    <a:lumOff val="15000"/>
                  </a:schemeClr>
                </a:solidFill>
              </a:rPr>
              <a:t>Many studies developed or adapted items to fit the cultural context, in particular, knowledge items</a:t>
            </a:r>
            <a:r>
              <a:rPr lang="en-GB" dirty="0">
                <a:solidFill>
                  <a:schemeClr val="tx1">
                    <a:lumMod val="85000"/>
                    <a:lumOff val="15000"/>
                  </a:schemeClr>
                </a:solidFill>
              </a:rPr>
              <a:t> </a:t>
            </a:r>
            <a:r>
              <a:rPr lang="en-GB" dirty="0" smtClean="0">
                <a:solidFill>
                  <a:schemeClr val="tx1">
                    <a:lumMod val="85000"/>
                    <a:lumOff val="15000"/>
                  </a:schemeClr>
                </a:solidFill>
              </a:rPr>
              <a:t>– should we be aiming to measure these things in a standardised way?</a:t>
            </a:r>
          </a:p>
          <a:p>
            <a:endParaRPr lang="en-GB" dirty="0">
              <a:solidFill>
                <a:schemeClr val="tx1">
                  <a:lumMod val="85000"/>
                  <a:lumOff val="15000"/>
                </a:schemeClr>
              </a:solidFill>
            </a:endParaRPr>
          </a:p>
          <a:p>
            <a:r>
              <a:rPr lang="en-GB" dirty="0">
                <a:solidFill>
                  <a:schemeClr val="tx1">
                    <a:lumMod val="85000"/>
                    <a:lumOff val="15000"/>
                  </a:schemeClr>
                </a:solidFill>
              </a:rPr>
              <a:t>Future research should aim to assess knowledge and skills for seeking out, comprehending, appraising and applying information relating to the complete mental health state. </a:t>
            </a:r>
          </a:p>
          <a:p>
            <a:endParaRPr lang="en-GB" dirty="0">
              <a:solidFill>
                <a:schemeClr val="tx1">
                  <a:lumMod val="85000"/>
                  <a:lumOff val="15000"/>
                </a:schemeClr>
              </a:solidFill>
            </a:endParaRPr>
          </a:p>
          <a:p>
            <a:r>
              <a:rPr lang="en-GB" dirty="0">
                <a:solidFill>
                  <a:schemeClr val="tx1">
                    <a:lumMod val="85000"/>
                    <a:lumOff val="15000"/>
                  </a:schemeClr>
                </a:solidFill>
              </a:rPr>
              <a:t>R</a:t>
            </a:r>
            <a:r>
              <a:rPr lang="en-GB" dirty="0" smtClean="0">
                <a:solidFill>
                  <a:schemeClr val="tx1">
                    <a:lumMod val="85000"/>
                    <a:lumOff val="15000"/>
                  </a:schemeClr>
                </a:solidFill>
              </a:rPr>
              <a:t>esearchers </a:t>
            </a:r>
            <a:r>
              <a:rPr lang="en-GB" dirty="0">
                <a:solidFill>
                  <a:schemeClr val="tx1">
                    <a:lumMod val="85000"/>
                    <a:lumOff val="15000"/>
                  </a:schemeClr>
                </a:solidFill>
              </a:rPr>
              <a:t>should focus on improving the measurement of specific domains in the adolescent population, acknowledging them as constructs in their own right. </a:t>
            </a:r>
          </a:p>
          <a:p>
            <a:endParaRPr lang="en-GB" dirty="0">
              <a:solidFill>
                <a:schemeClr val="tx1">
                  <a:lumMod val="85000"/>
                  <a:lumOff val="15000"/>
                </a:schemeClr>
              </a:solidFill>
            </a:endParaRPr>
          </a:p>
          <a:p>
            <a:r>
              <a:rPr lang="en-GB" dirty="0" smtClean="0">
                <a:solidFill>
                  <a:schemeClr val="tx1">
                    <a:lumMod val="85000"/>
                    <a:lumOff val="15000"/>
                  </a:schemeClr>
                </a:solidFill>
              </a:rPr>
              <a:t>With good measures, more can be understood about mechanisms </a:t>
            </a:r>
            <a:r>
              <a:rPr lang="en-GB" dirty="0">
                <a:solidFill>
                  <a:schemeClr val="tx1">
                    <a:lumMod val="85000"/>
                    <a:lumOff val="15000"/>
                  </a:schemeClr>
                </a:solidFill>
              </a:rPr>
              <a:t>for change in improving </a:t>
            </a:r>
            <a:r>
              <a:rPr lang="en-GB" dirty="0" smtClean="0">
                <a:solidFill>
                  <a:schemeClr val="tx1">
                    <a:lumMod val="85000"/>
                    <a:lumOff val="15000"/>
                  </a:schemeClr>
                </a:solidFill>
              </a:rPr>
              <a:t>help-seeking behaviours and adolescent </a:t>
            </a:r>
            <a:r>
              <a:rPr lang="en-GB" dirty="0">
                <a:solidFill>
                  <a:schemeClr val="tx1">
                    <a:lumMod val="85000"/>
                    <a:lumOff val="15000"/>
                  </a:schemeClr>
                </a:solidFill>
              </a:rPr>
              <a:t>mental health. </a:t>
            </a:r>
          </a:p>
          <a:p>
            <a:endParaRPr lang="en-GB" dirty="0" smtClean="0">
              <a:solidFill>
                <a:schemeClr val="tx2">
                  <a:lumMod val="75000"/>
                </a:schemeClr>
              </a:solidFill>
            </a:endParaRPr>
          </a:p>
          <a:p>
            <a:endParaRPr lang="en-GB" dirty="0" smtClean="0">
              <a:solidFill>
                <a:schemeClr val="tx2">
                  <a:lumMod val="75000"/>
                </a:schemeClr>
              </a:solidFill>
            </a:endParaRPr>
          </a:p>
          <a:p>
            <a:endParaRPr lang="en-GB" dirty="0" smtClean="0">
              <a:solidFill>
                <a:schemeClr val="tx2">
                  <a:lumMod val="75000"/>
                </a:schemeClr>
              </a:solidFill>
            </a:endParaRPr>
          </a:p>
        </p:txBody>
      </p:sp>
      <p:pic>
        <p:nvPicPr>
          <p:cNvPr id="5" name="Picture 2" descr="Image result for future sign"/>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722"/>
          <a:stretch/>
        </p:blipFill>
        <p:spPr bwMode="auto">
          <a:xfrm>
            <a:off x="9448865" y="5171330"/>
            <a:ext cx="2266950" cy="168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225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75000"/>
                  </a:schemeClr>
                </a:solidFill>
                <a:latin typeface="+mn-lt"/>
              </a:rPr>
              <a:t>Related articles</a:t>
            </a:r>
            <a:endParaRPr lang="en-GB" b="1" dirty="0">
              <a:solidFill>
                <a:schemeClr val="tx2">
                  <a:lumMod val="75000"/>
                </a:schemeClr>
              </a:solidFill>
              <a:latin typeface="+mn-lt"/>
            </a:endParaRPr>
          </a:p>
        </p:txBody>
      </p:sp>
      <p:sp>
        <p:nvSpPr>
          <p:cNvPr id="3" name="Content Placeholder 2"/>
          <p:cNvSpPr>
            <a:spLocks noGrp="1"/>
          </p:cNvSpPr>
          <p:nvPr>
            <p:ph idx="1"/>
          </p:nvPr>
        </p:nvSpPr>
        <p:spPr>
          <a:xfrm>
            <a:off x="1251678" y="1548882"/>
            <a:ext cx="10178322" cy="4657046"/>
          </a:xfrm>
        </p:spPr>
        <p:txBody>
          <a:bodyPr>
            <a:normAutofit lnSpcReduction="10000"/>
          </a:bodyPr>
          <a:lstStyle/>
          <a:p>
            <a:pPr marL="0" indent="0">
              <a:buNone/>
            </a:pPr>
            <a:r>
              <a:rPr lang="en-GB" sz="2400" dirty="0" smtClean="0">
                <a:solidFill>
                  <a:schemeClr val="tx1">
                    <a:lumMod val="85000"/>
                    <a:lumOff val="15000"/>
                  </a:schemeClr>
                </a:solidFill>
              </a:rPr>
              <a:t>Mansfield, R., Patalay, P., &amp; Humphrey, N. (2019</a:t>
            </a:r>
            <a:r>
              <a:rPr lang="en-GB" sz="2400" dirty="0">
                <a:solidFill>
                  <a:schemeClr val="tx1">
                    <a:lumMod val="85000"/>
                    <a:lumOff val="15000"/>
                  </a:schemeClr>
                </a:solidFill>
              </a:rPr>
              <a:t>). </a:t>
            </a:r>
            <a:r>
              <a:rPr lang="en-GB" sz="2400" dirty="0" smtClean="0">
                <a:solidFill>
                  <a:schemeClr val="tx1">
                    <a:lumMod val="85000"/>
                    <a:lumOff val="15000"/>
                  </a:schemeClr>
                </a:solidFill>
              </a:rPr>
              <a:t> A systematic literature review </a:t>
            </a:r>
            <a:r>
              <a:rPr lang="en-GB" sz="2400" dirty="0">
                <a:solidFill>
                  <a:schemeClr val="tx1">
                    <a:lumMod val="85000"/>
                    <a:lumOff val="15000"/>
                  </a:schemeClr>
                </a:solidFill>
              </a:rPr>
              <a:t>of </a:t>
            </a:r>
            <a:r>
              <a:rPr lang="en-GB" sz="2400" dirty="0" smtClean="0">
                <a:solidFill>
                  <a:schemeClr val="tx1">
                    <a:lumMod val="85000"/>
                    <a:lumOff val="15000"/>
                  </a:schemeClr>
                </a:solidFill>
              </a:rPr>
              <a:t>existing conceptualisation </a:t>
            </a:r>
            <a:r>
              <a:rPr lang="en-GB" sz="2400" dirty="0">
                <a:solidFill>
                  <a:schemeClr val="tx1">
                    <a:lumMod val="85000"/>
                    <a:lumOff val="15000"/>
                  </a:schemeClr>
                </a:solidFill>
              </a:rPr>
              <a:t>and </a:t>
            </a:r>
            <a:r>
              <a:rPr lang="en-GB" sz="2400" dirty="0" smtClean="0">
                <a:solidFill>
                  <a:schemeClr val="tx1">
                    <a:lumMod val="85000"/>
                    <a:lumOff val="15000"/>
                  </a:schemeClr>
                </a:solidFill>
              </a:rPr>
              <a:t>measurement </a:t>
            </a:r>
            <a:r>
              <a:rPr lang="en-GB" sz="2400" dirty="0">
                <a:solidFill>
                  <a:schemeClr val="tx1">
                    <a:lumMod val="85000"/>
                    <a:lumOff val="15000"/>
                  </a:schemeClr>
                </a:solidFill>
              </a:rPr>
              <a:t>of </a:t>
            </a:r>
            <a:r>
              <a:rPr lang="en-GB" sz="2400" dirty="0" smtClean="0">
                <a:solidFill>
                  <a:schemeClr val="tx1">
                    <a:lumMod val="85000"/>
                    <a:lumOff val="15000"/>
                  </a:schemeClr>
                </a:solidFill>
              </a:rPr>
              <a:t>mental health literacy </a:t>
            </a:r>
            <a:r>
              <a:rPr lang="en-GB" sz="2400" dirty="0">
                <a:solidFill>
                  <a:schemeClr val="tx1">
                    <a:lumMod val="85000"/>
                    <a:lumOff val="15000"/>
                  </a:schemeClr>
                </a:solidFill>
              </a:rPr>
              <a:t>in </a:t>
            </a:r>
            <a:r>
              <a:rPr lang="en-GB" sz="2400" dirty="0" smtClean="0">
                <a:solidFill>
                  <a:schemeClr val="tx1">
                    <a:lumMod val="85000"/>
                    <a:lumOff val="15000"/>
                  </a:schemeClr>
                </a:solidFill>
              </a:rPr>
              <a:t>adolescent research</a:t>
            </a:r>
            <a:r>
              <a:rPr lang="en-GB" sz="2400" dirty="0">
                <a:solidFill>
                  <a:schemeClr val="tx1">
                    <a:lumMod val="85000"/>
                    <a:lumOff val="15000"/>
                  </a:schemeClr>
                </a:solidFill>
              </a:rPr>
              <a:t>: c</a:t>
            </a:r>
            <a:r>
              <a:rPr lang="en-GB" sz="2400" dirty="0" smtClean="0">
                <a:solidFill>
                  <a:schemeClr val="tx1">
                    <a:lumMod val="85000"/>
                    <a:lumOff val="15000"/>
                  </a:schemeClr>
                </a:solidFill>
              </a:rPr>
              <a:t>urrent challenges </a:t>
            </a:r>
            <a:r>
              <a:rPr lang="en-GB" sz="2400" dirty="0">
                <a:solidFill>
                  <a:schemeClr val="tx1">
                    <a:lumMod val="85000"/>
                    <a:lumOff val="15000"/>
                  </a:schemeClr>
                </a:solidFill>
              </a:rPr>
              <a:t>and </a:t>
            </a:r>
            <a:r>
              <a:rPr lang="en-GB" sz="2400" dirty="0" smtClean="0">
                <a:solidFill>
                  <a:schemeClr val="tx1">
                    <a:lumMod val="85000"/>
                    <a:lumOff val="15000"/>
                  </a:schemeClr>
                </a:solidFill>
              </a:rPr>
              <a:t>inconsistencies (under review)</a:t>
            </a:r>
            <a:endParaRPr lang="en-GB" sz="2400" dirty="0">
              <a:solidFill>
                <a:schemeClr val="tx1">
                  <a:lumMod val="85000"/>
                  <a:lumOff val="15000"/>
                </a:schemeClr>
              </a:solidFill>
            </a:endParaRPr>
          </a:p>
          <a:p>
            <a:pPr marL="0" indent="0">
              <a:buNone/>
            </a:pPr>
            <a:endParaRPr lang="en-GB" sz="2400" b="1" dirty="0" smtClean="0">
              <a:solidFill>
                <a:schemeClr val="tx1">
                  <a:lumMod val="85000"/>
                  <a:lumOff val="15000"/>
                </a:schemeClr>
              </a:solidFill>
            </a:endParaRPr>
          </a:p>
          <a:p>
            <a:pPr marL="0" lvl="0" indent="0">
              <a:buNone/>
            </a:pPr>
            <a:r>
              <a:rPr lang="en-GB" sz="2400" dirty="0" smtClean="0">
                <a:solidFill>
                  <a:schemeClr val="tx1">
                    <a:lumMod val="85000"/>
                    <a:lumOff val="15000"/>
                  </a:schemeClr>
                </a:solidFill>
              </a:rPr>
              <a:t>Mansfield</a:t>
            </a:r>
            <a:r>
              <a:rPr lang="en-GB" sz="2400" dirty="0">
                <a:solidFill>
                  <a:schemeClr val="tx1">
                    <a:lumMod val="85000"/>
                    <a:lumOff val="15000"/>
                  </a:schemeClr>
                </a:solidFill>
              </a:rPr>
              <a:t>, R., Humphrey, N., &amp; Patalay, P. (2019). Psychometric validation of the Reported and Intended Behavior Scale (RIBS) with adolescents. </a:t>
            </a:r>
            <a:r>
              <a:rPr lang="en-GB" sz="2400" i="1" dirty="0">
                <a:solidFill>
                  <a:schemeClr val="tx1">
                    <a:lumMod val="85000"/>
                    <a:lumOff val="15000"/>
                  </a:schemeClr>
                </a:solidFill>
              </a:rPr>
              <a:t>Stigma and Health </a:t>
            </a:r>
            <a:r>
              <a:rPr lang="en-GB" sz="2400" dirty="0">
                <a:solidFill>
                  <a:schemeClr val="tx1">
                    <a:lumMod val="85000"/>
                    <a:lumOff val="15000"/>
                  </a:schemeClr>
                </a:solidFill>
              </a:rPr>
              <a:t>(in </a:t>
            </a:r>
            <a:r>
              <a:rPr lang="en-GB" sz="2400" dirty="0" smtClean="0">
                <a:solidFill>
                  <a:schemeClr val="tx1">
                    <a:lumMod val="85000"/>
                    <a:lumOff val="15000"/>
                  </a:schemeClr>
                </a:solidFill>
              </a:rPr>
              <a:t>press)</a:t>
            </a:r>
          </a:p>
          <a:p>
            <a:pPr marL="0" lvl="0" indent="0">
              <a:buNone/>
            </a:pPr>
            <a:endParaRPr lang="en-GB" sz="2400" dirty="0">
              <a:solidFill>
                <a:schemeClr val="tx1">
                  <a:lumMod val="85000"/>
                  <a:lumOff val="15000"/>
                </a:schemeClr>
              </a:solidFill>
            </a:endParaRPr>
          </a:p>
          <a:p>
            <a:pPr marL="0" lvl="0" indent="0">
              <a:buNone/>
            </a:pPr>
            <a:r>
              <a:rPr lang="en-GB" sz="2400" dirty="0" smtClean="0">
                <a:solidFill>
                  <a:schemeClr val="tx1">
                    <a:lumMod val="85000"/>
                    <a:lumOff val="15000"/>
                  </a:schemeClr>
                </a:solidFill>
              </a:rPr>
              <a:t>Demkowicz</a:t>
            </a:r>
            <a:r>
              <a:rPr lang="en-GB" sz="2400" dirty="0">
                <a:solidFill>
                  <a:schemeClr val="tx1">
                    <a:lumMod val="85000"/>
                    <a:lumOff val="15000"/>
                  </a:schemeClr>
                </a:solidFill>
              </a:rPr>
              <a:t>, O., Ashworth, E., Mansfield, R., Stapley, E., Moore, A., Burrell, K., … Wolpert, M. (2019). Children and young people’s experiences and perceptions of engaging with mental health measures for </a:t>
            </a:r>
            <a:r>
              <a:rPr lang="en-GB" sz="2400" dirty="0" smtClean="0">
                <a:solidFill>
                  <a:schemeClr val="tx1">
                    <a:lumMod val="85000"/>
                    <a:lumOff val="15000"/>
                  </a:schemeClr>
                </a:solidFill>
              </a:rPr>
              <a:t>research</a:t>
            </a:r>
            <a:r>
              <a:rPr lang="en-GB" sz="2400" dirty="0">
                <a:solidFill>
                  <a:schemeClr val="tx1">
                    <a:lumMod val="85000"/>
                    <a:lumOff val="15000"/>
                  </a:schemeClr>
                </a:solidFill>
              </a:rPr>
              <a:t> </a:t>
            </a:r>
            <a:r>
              <a:rPr lang="en-GB" sz="2400" dirty="0" smtClean="0">
                <a:solidFill>
                  <a:schemeClr val="tx1">
                    <a:lumMod val="85000"/>
                    <a:lumOff val="15000"/>
                  </a:schemeClr>
                </a:solidFill>
              </a:rPr>
              <a:t>(submitted)</a:t>
            </a:r>
            <a:endParaRPr lang="en-GB" sz="2400" dirty="0">
              <a:solidFill>
                <a:schemeClr val="tx1">
                  <a:lumMod val="85000"/>
                  <a:lumOff val="15000"/>
                </a:schemeClr>
              </a:solidFill>
            </a:endParaRPr>
          </a:p>
          <a:p>
            <a:endParaRPr lang="en-GB" dirty="0"/>
          </a:p>
        </p:txBody>
      </p:sp>
    </p:spTree>
    <p:extLst>
      <p:ext uri="{BB962C8B-B14F-4D97-AF65-F5344CB8AC3E}">
        <p14:creationId xmlns:p14="http://schemas.microsoft.com/office/powerpoint/2010/main" val="5196977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5092" y="1458367"/>
            <a:ext cx="10318418" cy="3168812"/>
          </a:xfrm>
        </p:spPr>
        <p:txBody>
          <a:bodyPr/>
          <a:lstStyle/>
          <a:p>
            <a:pPr>
              <a:lnSpc>
                <a:spcPct val="100000"/>
              </a:lnSpc>
              <a:spcBef>
                <a:spcPts val="0"/>
              </a:spcBef>
              <a:spcAft>
                <a:spcPts val="2400"/>
              </a:spcAft>
            </a:pPr>
            <a:r>
              <a:rPr lang="en-GB" sz="5400" b="1" dirty="0" smtClean="0">
                <a:solidFill>
                  <a:schemeClr val="tx1">
                    <a:lumMod val="85000"/>
                    <a:lumOff val="15000"/>
                  </a:schemeClr>
                </a:solidFill>
              </a:rPr>
              <a:t>Thank you</a:t>
            </a:r>
            <a:r>
              <a:rPr lang="en-GB" sz="6600" dirty="0" smtClean="0">
                <a:latin typeface="+mn-lt"/>
              </a:rPr>
              <a:t/>
            </a:r>
            <a:br>
              <a:rPr lang="en-GB" sz="6600" dirty="0" smtClean="0">
                <a:latin typeface="+mn-lt"/>
              </a:rPr>
            </a:br>
            <a:endParaRPr lang="en-GB" sz="2000" b="1" dirty="0">
              <a:latin typeface="+mn-lt"/>
            </a:endParaRPr>
          </a:p>
        </p:txBody>
      </p:sp>
      <p:sp>
        <p:nvSpPr>
          <p:cNvPr id="3" name="Subtitle 2"/>
          <p:cNvSpPr>
            <a:spLocks noGrp="1"/>
          </p:cNvSpPr>
          <p:nvPr>
            <p:ph type="subTitle" idx="1"/>
          </p:nvPr>
        </p:nvSpPr>
        <p:spPr>
          <a:xfrm>
            <a:off x="1238250" y="3545394"/>
            <a:ext cx="10165260" cy="742279"/>
          </a:xfrm>
        </p:spPr>
        <p:txBody>
          <a:bodyPr>
            <a:noAutofit/>
          </a:bodyPr>
          <a:lstStyle/>
          <a:p>
            <a:r>
              <a:rPr lang="en-GB" sz="2400" b="0" dirty="0" smtClean="0">
                <a:solidFill>
                  <a:schemeClr val="tx1">
                    <a:lumMod val="85000"/>
                    <a:lumOff val="15000"/>
                  </a:schemeClr>
                </a:solidFill>
                <a:latin typeface="+mj-lt"/>
              </a:rPr>
              <a:t>Any questions?</a:t>
            </a:r>
          </a:p>
          <a:p>
            <a:endParaRPr lang="en-GB" sz="2400" b="0" dirty="0">
              <a:solidFill>
                <a:schemeClr val="tx1">
                  <a:lumMod val="85000"/>
                  <a:lumOff val="15000"/>
                </a:schemeClr>
              </a:solidFill>
              <a:latin typeface="+mj-lt"/>
            </a:endParaRPr>
          </a:p>
          <a:p>
            <a:endParaRPr lang="en-GB" sz="2400" b="0" dirty="0" smtClean="0">
              <a:solidFill>
                <a:schemeClr val="tx1">
                  <a:lumMod val="85000"/>
                  <a:lumOff val="15000"/>
                </a:schemeClr>
              </a:solidFill>
              <a:latin typeface="+mj-lt"/>
            </a:endParaRPr>
          </a:p>
          <a:p>
            <a:endParaRPr lang="en-GB" sz="2400" b="0" dirty="0" smtClean="0">
              <a:solidFill>
                <a:schemeClr val="tx1">
                  <a:lumMod val="85000"/>
                  <a:lumOff val="15000"/>
                </a:schemeClr>
              </a:solidFill>
              <a:latin typeface="+mj-lt"/>
            </a:endParaRPr>
          </a:p>
          <a:p>
            <a:endParaRPr lang="en-GB" sz="2400" b="0" dirty="0" smtClean="0">
              <a:solidFill>
                <a:schemeClr val="tx1">
                  <a:lumMod val="85000"/>
                  <a:lumOff val="15000"/>
                </a:schemeClr>
              </a:solidFill>
              <a:latin typeface="+mj-lt"/>
            </a:endParaRPr>
          </a:p>
          <a:p>
            <a:endParaRPr lang="en-GB" sz="1800" b="0" cap="none" dirty="0" smtClean="0">
              <a:solidFill>
                <a:schemeClr val="tx1"/>
              </a:solidFill>
            </a:endParaRPr>
          </a:p>
          <a:p>
            <a:r>
              <a:rPr lang="en-GB" sz="1800" b="0" cap="none" dirty="0" smtClean="0">
                <a:solidFill>
                  <a:schemeClr val="tx1"/>
                </a:solidFill>
              </a:rPr>
              <a:t>rosie.mansfield@postgrad.manchester.ac.uk</a:t>
            </a:r>
            <a:endParaRPr lang="en-GB" sz="1800" b="0" cap="none" dirty="0">
              <a:solidFill>
                <a:schemeClr val="tx1"/>
              </a:solidFill>
            </a:endParaRPr>
          </a:p>
          <a:p>
            <a:endParaRPr lang="en-GB" sz="2400" b="0" dirty="0" smtClean="0">
              <a:solidFill>
                <a:schemeClr val="tx1">
                  <a:lumMod val="85000"/>
                  <a:lumOff val="15000"/>
                </a:schemeClr>
              </a:solidFill>
              <a:latin typeface="+mj-lt"/>
            </a:endParaRPr>
          </a:p>
          <a:p>
            <a:endParaRPr lang="en-GB" sz="1400" b="0" dirty="0" smtClean="0">
              <a:solidFill>
                <a:schemeClr val="tx1">
                  <a:lumMod val="85000"/>
                  <a:lumOff val="15000"/>
                </a:schemeClr>
              </a:solidFill>
            </a:endParaRPr>
          </a:p>
          <a:p>
            <a:endParaRPr lang="en-GB" sz="1400" b="0" dirty="0" smtClean="0">
              <a:solidFill>
                <a:schemeClr val="tx1">
                  <a:lumMod val="85000"/>
                  <a:lumOff val="15000"/>
                </a:schemeClr>
              </a:solidFill>
            </a:endParaRPr>
          </a:p>
          <a:p>
            <a:endParaRPr lang="en-GB" sz="1400" b="0" dirty="0">
              <a:solidFill>
                <a:schemeClr val="tx1">
                  <a:lumMod val="85000"/>
                  <a:lumOff val="15000"/>
                </a:schemeClr>
              </a:solidFill>
            </a:endParaRPr>
          </a:p>
          <a:p>
            <a:endParaRPr lang="en-GB" sz="1400" b="0" dirty="0" smtClean="0">
              <a:solidFill>
                <a:schemeClr val="tx1">
                  <a:lumMod val="85000"/>
                  <a:lumOff val="15000"/>
                </a:schemeClr>
              </a:solidFill>
            </a:endParaRPr>
          </a:p>
          <a:p>
            <a:endParaRPr lang="en-GB" sz="1400" b="0" dirty="0">
              <a:solidFill>
                <a:schemeClr val="tx1">
                  <a:lumMod val="85000"/>
                  <a:lumOff val="15000"/>
                </a:schemeClr>
              </a:solidFill>
            </a:endParaRPr>
          </a:p>
          <a:p>
            <a:endParaRPr lang="en-GB" sz="1400" b="0" dirty="0" smtClean="0">
              <a:solidFill>
                <a:schemeClr val="tx1">
                  <a:lumMod val="85000"/>
                  <a:lumOff val="15000"/>
                </a:schemeClr>
              </a:solidFill>
            </a:endParaRPr>
          </a:p>
          <a:p>
            <a:endParaRPr lang="en-GB" sz="1400" b="0" dirty="0">
              <a:solidFill>
                <a:schemeClr val="tx1">
                  <a:lumMod val="85000"/>
                  <a:lumOff val="15000"/>
                </a:schemeClr>
              </a:solidFill>
            </a:endParaRPr>
          </a:p>
          <a:p>
            <a:endParaRPr lang="en-GB" sz="1400" b="0" dirty="0">
              <a:solidFill>
                <a:schemeClr val="tx1">
                  <a:lumMod val="85000"/>
                  <a:lumOff val="15000"/>
                </a:schemeClr>
              </a:solidFill>
            </a:endParaRPr>
          </a:p>
        </p:txBody>
      </p:sp>
    </p:spTree>
    <p:extLst>
      <p:ext uri="{BB962C8B-B14F-4D97-AF65-F5344CB8AC3E}">
        <p14:creationId xmlns:p14="http://schemas.microsoft.com/office/powerpoint/2010/main" val="2911739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3938" t="17708" r="25549" b="12240"/>
          <a:stretch/>
        </p:blipFill>
        <p:spPr>
          <a:xfrm>
            <a:off x="2419350" y="400327"/>
            <a:ext cx="7829549" cy="6104778"/>
          </a:xfrm>
          <a:prstGeom prst="rect">
            <a:avLst/>
          </a:prstGeom>
        </p:spPr>
      </p:pic>
    </p:spTree>
    <p:extLst>
      <p:ext uri="{BB962C8B-B14F-4D97-AF65-F5344CB8AC3E}">
        <p14:creationId xmlns:p14="http://schemas.microsoft.com/office/powerpoint/2010/main" val="2225853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152" t="16680" r="32305" b="820"/>
          <a:stretch/>
        </p:blipFill>
        <p:spPr bwMode="auto">
          <a:xfrm rot="187778">
            <a:off x="6811076" y="3527436"/>
            <a:ext cx="2040100" cy="2593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627262" y="825520"/>
            <a:ext cx="9825113" cy="5611940"/>
            <a:chOff x="1912075" y="825520"/>
            <a:chExt cx="9825113" cy="5611940"/>
          </a:xfrm>
        </p:grpSpPr>
        <p:grpSp>
          <p:nvGrpSpPr>
            <p:cNvPr id="11" name="Group 10"/>
            <p:cNvGrpSpPr/>
            <p:nvPr/>
          </p:nvGrpSpPr>
          <p:grpSpPr>
            <a:xfrm>
              <a:off x="1912075" y="825520"/>
              <a:ext cx="9825113" cy="5611940"/>
              <a:chOff x="1867105" y="1170294"/>
              <a:chExt cx="9825113" cy="5611940"/>
            </a:xfrm>
          </p:grpSpPr>
          <p:pic>
            <p:nvPicPr>
              <p:cNvPr id="8" name="Picture 7"/>
              <p:cNvPicPr>
                <a:picLocks noChangeAspect="1"/>
              </p:cNvPicPr>
              <p:nvPr/>
            </p:nvPicPr>
            <p:blipFill rotWithShape="1">
              <a:blip r:embed="rId4"/>
              <a:srcRect l="2918" t="9887" r="31528" b="52614"/>
              <a:stretch/>
            </p:blipFill>
            <p:spPr>
              <a:xfrm rot="21071237">
                <a:off x="4834168" y="1170294"/>
                <a:ext cx="3547095" cy="1140806"/>
              </a:xfrm>
              <a:prstGeom prst="rect">
                <a:avLst/>
              </a:prstGeom>
            </p:spPr>
          </p:pic>
          <p:pic>
            <p:nvPicPr>
              <p:cNvPr id="7" name="Picture 6"/>
              <p:cNvPicPr>
                <a:picLocks noChangeAspect="1"/>
              </p:cNvPicPr>
              <p:nvPr/>
            </p:nvPicPr>
            <p:blipFill rotWithShape="1">
              <a:blip r:embed="rId5"/>
              <a:srcRect t="9682" r="23002" b="33760"/>
              <a:stretch/>
            </p:blipFill>
            <p:spPr>
              <a:xfrm rot="1010653">
                <a:off x="7463275" y="2465004"/>
                <a:ext cx="3834644" cy="1583609"/>
              </a:xfrm>
              <a:prstGeom prst="rect">
                <a:avLst/>
              </a:prstGeom>
            </p:spPr>
          </p:pic>
          <p:grpSp>
            <p:nvGrpSpPr>
              <p:cNvPr id="6" name="Group 5"/>
              <p:cNvGrpSpPr/>
              <p:nvPr/>
            </p:nvGrpSpPr>
            <p:grpSpPr>
              <a:xfrm>
                <a:off x="1867105" y="1175904"/>
                <a:ext cx="3025444" cy="5606330"/>
                <a:chOff x="1342449" y="1295824"/>
                <a:chExt cx="3025444" cy="5606330"/>
              </a:xfrm>
            </p:grpSpPr>
            <p:pic>
              <p:nvPicPr>
                <p:cNvPr id="5" name="Picture 4"/>
                <p:cNvPicPr>
                  <a:picLocks noChangeAspect="1"/>
                </p:cNvPicPr>
                <p:nvPr/>
              </p:nvPicPr>
              <p:blipFill rotWithShape="1">
                <a:blip r:embed="rId6"/>
                <a:srcRect l="30683" t="17879" r="31989" b="563"/>
                <a:stretch/>
              </p:blipFill>
              <p:spPr>
                <a:xfrm rot="442248">
                  <a:off x="1342449" y="4289124"/>
                  <a:ext cx="2127190" cy="2613030"/>
                </a:xfrm>
                <a:prstGeom prst="rect">
                  <a:avLst/>
                </a:prstGeom>
              </p:spPr>
            </p:pic>
            <p:pic>
              <p:nvPicPr>
                <p:cNvPr id="4" name="Picture 3"/>
                <p:cNvPicPr>
                  <a:picLocks noChangeAspect="1"/>
                </p:cNvPicPr>
                <p:nvPr/>
              </p:nvPicPr>
              <p:blipFill rotWithShape="1">
                <a:blip r:embed="rId7"/>
                <a:srcRect l="32296" t="20543" r="34178" b="22899"/>
                <a:stretch/>
              </p:blipFill>
              <p:spPr>
                <a:xfrm rot="19953982">
                  <a:off x="1488687" y="1295824"/>
                  <a:ext cx="2879206" cy="2730793"/>
                </a:xfrm>
                <a:prstGeom prst="rect">
                  <a:avLst/>
                </a:prstGeom>
              </p:spPr>
            </p:pic>
          </p:grpSp>
          <p:pic>
            <p:nvPicPr>
              <p:cNvPr id="10" name="Picture 9"/>
              <p:cNvPicPr>
                <a:picLocks noChangeAspect="1"/>
              </p:cNvPicPr>
              <p:nvPr/>
            </p:nvPicPr>
            <p:blipFill rotWithShape="1">
              <a:blip r:embed="rId8"/>
              <a:srcRect l="19047" t="20338" r="18394" b="13678"/>
              <a:stretch/>
            </p:blipFill>
            <p:spPr>
              <a:xfrm rot="20775391">
                <a:off x="8933801" y="4874475"/>
                <a:ext cx="2758417" cy="1635747"/>
              </a:xfrm>
              <a:prstGeom prst="rect">
                <a:avLst/>
              </a:prstGeom>
            </p:spPr>
          </p:pic>
        </p:grpSp>
        <p:pic>
          <p:nvPicPr>
            <p:cNvPr id="2" name="Picture 1"/>
            <p:cNvPicPr>
              <a:picLocks noChangeAspect="1"/>
            </p:cNvPicPr>
            <p:nvPr/>
          </p:nvPicPr>
          <p:blipFill rotWithShape="1">
            <a:blip r:embed="rId9"/>
            <a:srcRect l="61099" t="46568" r="13440" b="23309"/>
            <a:stretch/>
          </p:blipFill>
          <p:spPr>
            <a:xfrm>
              <a:off x="9079831" y="950356"/>
              <a:ext cx="2556299" cy="1700343"/>
            </a:xfrm>
            <a:prstGeom prst="rect">
              <a:avLst/>
            </a:prstGeom>
          </p:spPr>
        </p:pic>
      </p:grpSp>
      <p:pic>
        <p:nvPicPr>
          <p:cNvPr id="1026"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39408" t="22951" r="41502" b="29859"/>
          <a:stretch/>
        </p:blipFill>
        <p:spPr bwMode="auto">
          <a:xfrm rot="21238757">
            <a:off x="4087476" y="2601893"/>
            <a:ext cx="2480131" cy="345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4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3"/>
          <a:srcRect l="15066" t="22313" r="41689" b="30974"/>
          <a:stretch/>
        </p:blipFill>
        <p:spPr>
          <a:xfrm>
            <a:off x="152400" y="2849613"/>
            <a:ext cx="6399015" cy="3886200"/>
          </a:xfrm>
          <a:prstGeom prst="rect">
            <a:avLst/>
          </a:prstGeom>
        </p:spPr>
      </p:pic>
      <p:grpSp>
        <p:nvGrpSpPr>
          <p:cNvPr id="10" name="Group 9"/>
          <p:cNvGrpSpPr/>
          <p:nvPr/>
        </p:nvGrpSpPr>
        <p:grpSpPr>
          <a:xfrm>
            <a:off x="4800600" y="506463"/>
            <a:ext cx="6686550" cy="4686300"/>
            <a:chOff x="1276350" y="1161753"/>
            <a:chExt cx="4667250" cy="4361935"/>
          </a:xfrm>
        </p:grpSpPr>
        <p:pic>
          <p:nvPicPr>
            <p:cNvPr id="5" name="Picture 4"/>
            <p:cNvPicPr>
              <a:picLocks noChangeAspect="1"/>
            </p:cNvPicPr>
            <p:nvPr/>
          </p:nvPicPr>
          <p:blipFill rotWithShape="1">
            <a:blip r:embed="rId4"/>
            <a:srcRect l="50293" t="43750" r="11786" b="22395"/>
            <a:stretch/>
          </p:blipFill>
          <p:spPr>
            <a:xfrm>
              <a:off x="1276350" y="3181053"/>
              <a:ext cx="4667250" cy="2342635"/>
            </a:xfrm>
            <a:prstGeom prst="rect">
              <a:avLst/>
            </a:prstGeom>
          </p:spPr>
        </p:pic>
        <p:pic>
          <p:nvPicPr>
            <p:cNvPr id="8" name="Picture 7"/>
            <p:cNvPicPr>
              <a:picLocks noChangeAspect="1"/>
            </p:cNvPicPr>
            <p:nvPr/>
          </p:nvPicPr>
          <p:blipFill rotWithShape="1">
            <a:blip r:embed="rId5"/>
            <a:srcRect l="50293" t="45573" r="13836" b="26823"/>
            <a:stretch/>
          </p:blipFill>
          <p:spPr>
            <a:xfrm>
              <a:off x="1276350" y="1161753"/>
              <a:ext cx="4667250" cy="2019300"/>
            </a:xfrm>
            <a:prstGeom prst="rect">
              <a:avLst/>
            </a:prstGeom>
          </p:spPr>
        </p:pic>
      </p:grpSp>
    </p:spTree>
    <p:extLst>
      <p:ext uri="{BB962C8B-B14F-4D97-AF65-F5344CB8AC3E}">
        <p14:creationId xmlns:p14="http://schemas.microsoft.com/office/powerpoint/2010/main" val="4105747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2075" y="1240353"/>
            <a:ext cx="10096500" cy="4588947"/>
          </a:xfrm>
        </p:spPr>
        <p:txBody>
          <a:bodyPr>
            <a:normAutofit/>
          </a:bodyPr>
          <a:lstStyle/>
          <a:p>
            <a:pPr marL="0" indent="0">
              <a:buNone/>
            </a:pPr>
            <a:r>
              <a:rPr lang="en-GB" b="1" dirty="0" smtClean="0">
                <a:solidFill>
                  <a:schemeClr val="tx1">
                    <a:lumMod val="85000"/>
                    <a:lumOff val="15000"/>
                  </a:schemeClr>
                </a:solidFill>
              </a:rPr>
              <a:t>AWARE</a:t>
            </a:r>
          </a:p>
          <a:p>
            <a:pPr marL="0" indent="0">
              <a:buNone/>
            </a:pPr>
            <a:r>
              <a:rPr lang="en-GB" dirty="0">
                <a:solidFill>
                  <a:schemeClr val="tx1">
                    <a:lumMod val="85000"/>
                    <a:lumOff val="15000"/>
                  </a:schemeClr>
                </a:solidFill>
              </a:rPr>
              <a:t>Hayes, D., Moore, A., Stapley, E., Humphrey, N., Mansfield, R., Santos, J., … Deighton, J. (2019). School-based intervention study examining approaches for well-being and mental health literacy of pupils in year 9 in England: study protocol for a multischool, parallel group cluster randomised controlled trial (AWARE), </a:t>
            </a:r>
            <a:r>
              <a:rPr lang="en-GB" i="1" dirty="0">
                <a:solidFill>
                  <a:schemeClr val="tx1">
                    <a:lumMod val="85000"/>
                    <a:lumOff val="15000"/>
                  </a:schemeClr>
                </a:solidFill>
              </a:rPr>
              <a:t>BMJ Open, 9</a:t>
            </a:r>
            <a:r>
              <a:rPr lang="en-GB" i="1" dirty="0" smtClean="0">
                <a:solidFill>
                  <a:schemeClr val="tx1">
                    <a:lumMod val="85000"/>
                    <a:lumOff val="15000"/>
                  </a:schemeClr>
                </a:solidFill>
              </a:rPr>
              <a:t>.</a:t>
            </a:r>
          </a:p>
          <a:p>
            <a:pPr marL="0" indent="0">
              <a:buNone/>
            </a:pPr>
            <a:endParaRPr lang="en-GB" i="1" dirty="0" smtClean="0">
              <a:solidFill>
                <a:schemeClr val="tx1">
                  <a:lumMod val="85000"/>
                  <a:lumOff val="15000"/>
                </a:schemeClr>
              </a:solidFill>
            </a:endParaRPr>
          </a:p>
          <a:p>
            <a:pPr marL="0" indent="0">
              <a:buNone/>
            </a:pPr>
            <a:r>
              <a:rPr lang="en-GB" b="1" dirty="0">
                <a:solidFill>
                  <a:schemeClr val="tx1">
                    <a:lumMod val="85000"/>
                    <a:lumOff val="15000"/>
                  </a:schemeClr>
                </a:solidFill>
              </a:rPr>
              <a:t>INSPIRE</a:t>
            </a:r>
          </a:p>
          <a:p>
            <a:pPr marL="0" indent="0">
              <a:buNone/>
            </a:pPr>
            <a:r>
              <a:rPr lang="en-GB" dirty="0">
                <a:solidFill>
                  <a:schemeClr val="tx1">
                    <a:lumMod val="85000"/>
                    <a:lumOff val="15000"/>
                  </a:schemeClr>
                </a:solidFill>
              </a:rPr>
              <a:t>Hayes, D., Moore, A., Stapley, E., Humphrey, N., Mansfield, R., Santos, J., … Deighton, J. (2019). Promoting mental health and wellbeing in schools: examining Mindfulness, Relaxation and Strategies for Safety and Wellbeing in English primary and secondary schools: study protocol for a multi-school, cluster randomised control trial (INSPIRE), </a:t>
            </a:r>
            <a:r>
              <a:rPr lang="en-GB" i="1" dirty="0" smtClean="0">
                <a:solidFill>
                  <a:schemeClr val="tx1">
                    <a:lumMod val="85000"/>
                    <a:lumOff val="15000"/>
                  </a:schemeClr>
                </a:solidFill>
              </a:rPr>
              <a:t>Trials </a:t>
            </a:r>
            <a:r>
              <a:rPr lang="en-GB" dirty="0" smtClean="0">
                <a:solidFill>
                  <a:schemeClr val="tx1">
                    <a:lumMod val="85000"/>
                    <a:lumOff val="15000"/>
                  </a:schemeClr>
                </a:solidFill>
              </a:rPr>
              <a:t>(in press)</a:t>
            </a:r>
            <a:endParaRPr lang="en-GB" dirty="0">
              <a:solidFill>
                <a:schemeClr val="tx1">
                  <a:lumMod val="85000"/>
                  <a:lumOff val="15000"/>
                </a:schemeClr>
              </a:solidFill>
            </a:endParaRP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061366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85000"/>
                    <a:lumOff val="15000"/>
                  </a:schemeClr>
                </a:solidFill>
                <a:latin typeface="+mn-lt"/>
              </a:rPr>
              <a:t>My pHd</a:t>
            </a:r>
            <a:endParaRPr lang="en-GB" dirty="0">
              <a:solidFill>
                <a:schemeClr val="tx1">
                  <a:lumMod val="85000"/>
                  <a:lumOff val="15000"/>
                </a:schemeClr>
              </a:solidFill>
              <a:latin typeface="+mn-lt"/>
            </a:endParaRPr>
          </a:p>
        </p:txBody>
      </p:sp>
      <p:sp>
        <p:nvSpPr>
          <p:cNvPr id="3" name="Content Placeholder 2"/>
          <p:cNvSpPr>
            <a:spLocks noGrp="1"/>
          </p:cNvSpPr>
          <p:nvPr>
            <p:ph idx="1"/>
          </p:nvPr>
        </p:nvSpPr>
        <p:spPr>
          <a:xfrm>
            <a:off x="1251678" y="1379096"/>
            <a:ext cx="9930672" cy="4215684"/>
          </a:xfrm>
        </p:spPr>
        <p:txBody>
          <a:bodyPr>
            <a:normAutofit lnSpcReduction="10000"/>
          </a:bodyPr>
          <a:lstStyle/>
          <a:p>
            <a:pPr marL="0" indent="0">
              <a:buNone/>
            </a:pPr>
            <a:r>
              <a:rPr lang="en-GB" sz="1800" b="1" dirty="0" smtClean="0">
                <a:solidFill>
                  <a:schemeClr val="tx1">
                    <a:lumMod val="85000"/>
                    <a:lumOff val="15000"/>
                  </a:schemeClr>
                </a:solidFill>
              </a:rPr>
              <a:t>Critical evaluation of theory and practice relating to school-based, mental health literacy interventions and their evaluation</a:t>
            </a:r>
          </a:p>
          <a:p>
            <a:pPr marL="0" indent="0">
              <a:buNone/>
            </a:pPr>
            <a:endParaRPr lang="en-GB" dirty="0" smtClean="0">
              <a:solidFill>
                <a:schemeClr val="tx1">
                  <a:lumMod val="85000"/>
                  <a:lumOff val="15000"/>
                </a:schemeClr>
              </a:solidFill>
            </a:endParaRPr>
          </a:p>
          <a:p>
            <a:pPr marL="914400" lvl="1" indent="-457200">
              <a:buFont typeface="+mj-lt"/>
              <a:buAutoNum type="arabicPeriod"/>
            </a:pPr>
            <a:r>
              <a:rPr lang="en-GB" b="1" dirty="0" smtClean="0">
                <a:solidFill>
                  <a:schemeClr val="tx1">
                    <a:lumMod val="85000"/>
                    <a:lumOff val="15000"/>
                  </a:schemeClr>
                </a:solidFill>
              </a:rPr>
              <a:t>SLR of current conceptualisation and measurement of MHL in research with adolescents </a:t>
            </a:r>
          </a:p>
          <a:p>
            <a:pPr marL="914400" lvl="1" indent="-457200">
              <a:buFont typeface="+mj-lt"/>
              <a:buAutoNum type="arabicPeriod"/>
            </a:pPr>
            <a:r>
              <a:rPr lang="en-GB" dirty="0" smtClean="0">
                <a:solidFill>
                  <a:schemeClr val="tx1">
                    <a:lumMod val="85000"/>
                    <a:lumOff val="15000"/>
                  </a:schemeClr>
                </a:solidFill>
              </a:rPr>
              <a:t>Psychometric validation of a MHL related measure – stigma behaviour with a adolescent sample</a:t>
            </a:r>
          </a:p>
          <a:p>
            <a:pPr marL="914400" lvl="1" indent="-457200">
              <a:buFont typeface="+mj-lt"/>
              <a:buAutoNum type="arabicPeriod"/>
            </a:pPr>
            <a:r>
              <a:rPr lang="en-GB" dirty="0" smtClean="0">
                <a:solidFill>
                  <a:schemeClr val="tx1">
                    <a:lumMod val="85000"/>
                    <a:lumOff val="15000"/>
                  </a:schemeClr>
                </a:solidFill>
              </a:rPr>
              <a:t>Multi-level model exploring school and individual-level predictors of educators’ MHL and perceived capacity to support pupils mental health and wellbeing </a:t>
            </a:r>
          </a:p>
          <a:p>
            <a:pPr marL="914400" lvl="1" indent="-457200">
              <a:buFont typeface="+mj-lt"/>
              <a:buAutoNum type="arabicPeriod"/>
            </a:pPr>
            <a:r>
              <a:rPr lang="en-GB" dirty="0" smtClean="0">
                <a:solidFill>
                  <a:schemeClr val="tx1">
                    <a:lumMod val="85000"/>
                    <a:lumOff val="15000"/>
                  </a:schemeClr>
                </a:solidFill>
              </a:rPr>
              <a:t>A qualitative investigation of </a:t>
            </a:r>
            <a:r>
              <a:rPr lang="en-GB" dirty="0">
                <a:solidFill>
                  <a:schemeClr val="tx1">
                    <a:lumMod val="85000"/>
                    <a:lumOff val="15000"/>
                  </a:schemeClr>
                </a:solidFill>
              </a:rPr>
              <a:t>the process of importing and implementing </a:t>
            </a:r>
            <a:r>
              <a:rPr lang="en-GB" dirty="0" smtClean="0">
                <a:solidFill>
                  <a:schemeClr val="tx1">
                    <a:lumMod val="85000"/>
                    <a:lumOff val="15000"/>
                  </a:schemeClr>
                </a:solidFill>
              </a:rPr>
              <a:t>a MHL intervention in </a:t>
            </a:r>
            <a:r>
              <a:rPr lang="en-GB" dirty="0">
                <a:solidFill>
                  <a:schemeClr val="tx1">
                    <a:lumMod val="85000"/>
                    <a:lumOff val="15000"/>
                  </a:schemeClr>
                </a:solidFill>
              </a:rPr>
              <a:t>UK </a:t>
            </a:r>
            <a:r>
              <a:rPr lang="en-GB" dirty="0" smtClean="0">
                <a:solidFill>
                  <a:schemeClr val="tx1">
                    <a:lumMod val="85000"/>
                    <a:lumOff val="15000"/>
                  </a:schemeClr>
                </a:solidFill>
              </a:rPr>
              <a:t>classrooms: </a:t>
            </a:r>
            <a:r>
              <a:rPr lang="en-GB" dirty="0">
                <a:solidFill>
                  <a:schemeClr val="tx1">
                    <a:lumMod val="85000"/>
                    <a:lumOff val="15000"/>
                  </a:schemeClr>
                </a:solidFill>
              </a:rPr>
              <a:t>perceived social validity and cultural </a:t>
            </a:r>
            <a:r>
              <a:rPr lang="en-GB" dirty="0" smtClean="0">
                <a:solidFill>
                  <a:schemeClr val="tx1">
                    <a:lumMod val="85000"/>
                    <a:lumOff val="15000"/>
                  </a:schemeClr>
                </a:solidFill>
              </a:rPr>
              <a:t>transferability</a:t>
            </a:r>
          </a:p>
          <a:p>
            <a:pPr marL="914400" lvl="1" indent="-457200">
              <a:buFont typeface="+mj-lt"/>
              <a:buAutoNum type="arabicPeriod"/>
            </a:pPr>
            <a:r>
              <a:rPr lang="en-GB" dirty="0" smtClean="0">
                <a:solidFill>
                  <a:schemeClr val="tx1">
                    <a:lumMod val="85000"/>
                    <a:lumOff val="15000"/>
                  </a:schemeClr>
                </a:solidFill>
              </a:rPr>
              <a:t>Social validity as a predictor of implementation  </a:t>
            </a:r>
            <a:endParaRPr lang="en-GB" dirty="0">
              <a:solidFill>
                <a:schemeClr val="tx1">
                  <a:lumMod val="85000"/>
                  <a:lumOff val="15000"/>
                </a:schemeClr>
              </a:solidFill>
            </a:endParaRPr>
          </a:p>
        </p:txBody>
      </p:sp>
      <p:pic>
        <p:nvPicPr>
          <p:cNvPr id="1026" name="Picture 2" descr="Image result for phd thesis cartoon"/>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420099" y="4767554"/>
            <a:ext cx="3945745" cy="251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52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quiz tim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8085" y="952500"/>
            <a:ext cx="8268290" cy="484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5236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dge">
  <a:themeElements>
    <a:clrScheme name="Custom 11">
      <a:dk1>
        <a:srgbClr val="000000"/>
      </a:dk1>
      <a:lt1>
        <a:srgbClr val="FFFFFF"/>
      </a:lt1>
      <a:dk2>
        <a:srgbClr val="46464A"/>
      </a:dk2>
      <a:lt2>
        <a:srgbClr val="E3DCCF"/>
      </a:lt2>
      <a:accent1>
        <a:srgbClr val="FFC000"/>
      </a:accent1>
      <a:accent2>
        <a:srgbClr val="A7B789"/>
      </a:accent2>
      <a:accent3>
        <a:srgbClr val="BEAE98"/>
      </a:accent3>
      <a:accent4>
        <a:srgbClr val="92A9B9"/>
      </a:accent4>
      <a:accent5>
        <a:srgbClr val="9C8265"/>
      </a:accent5>
      <a:accent6>
        <a:srgbClr val="8D6974"/>
      </a:accent6>
      <a:hlink>
        <a:srgbClr val="67AABF"/>
      </a:hlink>
      <a:folHlink>
        <a:srgbClr val="FFC000"/>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2242</Words>
  <Application>Microsoft Office PowerPoint</Application>
  <PresentationFormat>Widescreen</PresentationFormat>
  <Paragraphs>283</Paragraphs>
  <Slides>33</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Calibri Light</vt:lpstr>
      <vt:lpstr>Gill Sans MT</vt:lpstr>
      <vt:lpstr>Impact</vt:lpstr>
      <vt:lpstr>Tahoma</vt:lpstr>
      <vt:lpstr>Office Theme</vt:lpstr>
      <vt:lpstr>Badge</vt:lpstr>
      <vt:lpstr>Adolescent  Mental Health Literacy   Current Challenges and Inconsistencies  </vt:lpstr>
      <vt:lpstr>Overview</vt:lpstr>
      <vt:lpstr>World Mental Health Day 2019 10th October</vt:lpstr>
      <vt:lpstr>PowerPoint Presentation</vt:lpstr>
      <vt:lpstr>PowerPoint Presentation</vt:lpstr>
      <vt:lpstr>PowerPoint Presentation</vt:lpstr>
      <vt:lpstr>PowerPoint Presentation</vt:lpstr>
      <vt:lpstr>My pHd</vt:lpstr>
      <vt:lpstr>PowerPoint Presentation</vt:lpstr>
      <vt:lpstr>PowerPoint Presentation</vt:lpstr>
      <vt:lpstr>PowerPoint Presentation</vt:lpstr>
      <vt:lpstr>PowerPoint Presentation</vt:lpstr>
      <vt:lpstr>PowerPoint Presentation</vt:lpstr>
      <vt:lpstr>PowerPoint Presentation</vt:lpstr>
      <vt:lpstr>Mental Health literacy (MHL) definitions</vt:lpstr>
      <vt:lpstr>Criticisms</vt:lpstr>
      <vt:lpstr>New thinking</vt:lpstr>
      <vt:lpstr>Challenges of Health Literacy </vt:lpstr>
      <vt:lpstr>PowerPoint Presentation</vt:lpstr>
      <vt:lpstr>research questions</vt:lpstr>
      <vt:lpstr>Method</vt:lpstr>
      <vt:lpstr>Results</vt:lpstr>
      <vt:lpstr>Results: context, design and aims</vt:lpstr>
      <vt:lpstr>Results: conceptualisation</vt:lpstr>
      <vt:lpstr>Results: measurement</vt:lpstr>
      <vt:lpstr>PowerPoint Presentation</vt:lpstr>
      <vt:lpstr>PowerPoint Presentation</vt:lpstr>
      <vt:lpstr>Results: measurement</vt:lpstr>
      <vt:lpstr>Results: summary</vt:lpstr>
      <vt:lpstr>PowerPoint Presentation</vt:lpstr>
      <vt:lpstr>Implications/conclusions</vt:lpstr>
      <vt:lpstr>Related articles</vt:lpstr>
      <vt:lpstr>Thank you </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Mental Health Literacy   Current Challenges and Inconsistencies</dc:title>
  <dc:creator>Rosie Mansfield</dc:creator>
  <cp:lastModifiedBy>Rosie Mansfield</cp:lastModifiedBy>
  <cp:revision>92</cp:revision>
  <dcterms:created xsi:type="dcterms:W3CDTF">2019-08-19T13:22:58Z</dcterms:created>
  <dcterms:modified xsi:type="dcterms:W3CDTF">2019-10-07T13:40:38Z</dcterms:modified>
</cp:coreProperties>
</file>